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80" r:id="rId3"/>
    <p:sldId id="281" r:id="rId4"/>
    <p:sldId id="268" r:id="rId5"/>
    <p:sldId id="283" r:id="rId6"/>
    <p:sldId id="284" r:id="rId7"/>
    <p:sldId id="285" r:id="rId8"/>
    <p:sldId id="282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79" d="100"/>
          <a:sy n="79" d="100"/>
        </p:scale>
        <p:origin x="850" y="8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ED9B38-3B2C-499F-B1DF-08089C0C689D}" type="datetime1">
              <a:rPr lang="fr-FR" smtClean="0"/>
              <a:t>06/05/2020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5D9EE4-FD73-441F-9FE4-28084827734D}" type="datetime1">
              <a:rPr lang="fr-FR" noProof="0" smtClean="0"/>
              <a:t>06/05/2020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313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44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12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60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66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78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99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40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9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4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41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226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 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Connecteur droit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e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Connecteur droit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e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Connecteur droit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Connecteur droit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e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Connecteur droit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e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Connecteur droit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Connecteur droit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cxnSp>
        <p:nvCxnSpPr>
          <p:cNvPr id="58" name="Connecteur droit 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A176B0-965F-4544-9616-EE8544EE860F}" type="datetime1">
              <a:rPr lang="fr-FR" noProof="0" smtClean="0"/>
              <a:t>06/05/2020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5A31EB-8F5C-49D8-8080-687668AB0A8C}" type="datetime1">
              <a:rPr lang="fr-FR" noProof="0" smtClean="0"/>
              <a:t>06/05/2020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6FA4CD-DBE0-4CD8-AEA3-2D799EE913BB}" type="datetime1">
              <a:rPr lang="fr-FR" noProof="0" smtClean="0"/>
              <a:t>06/05/2020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 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Connecteur droit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e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Connecteur droit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e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Connecteur droit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necteur droit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e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Connecteur droit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e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Connecteur droit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Connecteur droit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58" name="Connecteur droit 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82A9C6-3B25-49D1-863F-791EDBD0D7D5}" type="datetime1">
              <a:rPr lang="fr-FR" noProof="0" smtClean="0"/>
              <a:t>06/05/2020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A54AC9-7D47-4695-A129-61BA9779EB6D}" type="datetime1">
              <a:rPr lang="fr-FR" noProof="0" smtClean="0"/>
              <a:t>06/05/2020</a:t>
            </a:fld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F5F17E-FFD4-4872-AC74-0DC9CC658C9B}" type="datetime1">
              <a:rPr lang="fr-FR" noProof="0" smtClean="0"/>
              <a:t>06/05/2020</a:t>
            </a:fld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e 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Connecteur droit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e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Connecteur droit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necteur droit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cteur droit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cteur droit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cteur droit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e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Connecteur droit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Connecteur droit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Connecteur droit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onnecteur droit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Connecteur droit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Connecteur droit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necteur droit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necteur droit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necteur droit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necteur droit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e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Connecteur droit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necteur droit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necteur droit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cteur droit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cteur droit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e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Connecteur droit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Connecteur droit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Connecteur droit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Connecteur droit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Connecteur droit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Connecteur droit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necteur droit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onnecteur droit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necteur droit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Connecteur droit 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Espace réservé du pied de page 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12" name="Espace réservé de la date 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EC4A0-C81D-4419-8162-7B2ED7F46E28}" type="datetime1">
              <a:rPr lang="fr-FR" noProof="0" smtClean="0"/>
              <a:t>06/05/2020</a:t>
            </a:fld>
            <a:endParaRPr lang="fr-FR" noProof="0"/>
          </a:p>
        </p:txBody>
      </p:sp>
      <p:sp>
        <p:nvSpPr>
          <p:cNvPr id="214" name="Espace réservé du numéro de diapositive 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 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Connecteur droit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 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Connecteur droit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e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Connecteur droit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Connecteur droit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e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Connecteur droit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e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Connecteur droit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Connecteur droit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 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60" name="Connecteur droit 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75B3617-D427-45E8-BE98-B12BF76A8059}" type="datetime1">
              <a:rPr lang="fr-FR" noProof="0" smtClean="0"/>
              <a:t>06/05/2020</a:t>
            </a:fld>
            <a:endParaRPr lang="fr-FR" noProof="0"/>
          </a:p>
        </p:txBody>
      </p:sp>
      <p:sp>
        <p:nvSpPr>
          <p:cNvPr id="8" name="Espace réservé du numéro de diapositive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 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Connecteur droit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e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Connecteur droit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e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Connecteur droit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Connecteur droit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e 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Connecteur droit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e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Connecteur droit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necteur droit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59" name="Connecteur droit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 hasCustomPrompt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e 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Connecteur droit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e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Connecteur droit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e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Connecteur droit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necteur droit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necteur droit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necteur droit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necteur droit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Connecteur droit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e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Connecteur droit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e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Connecteur droit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necteur droit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cteur droit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eur droit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necteur droit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Connecteur droit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cxnSp>
        <p:nvCxnSpPr>
          <p:cNvPr id="148" name="Connecteur droit 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43BA60B4-2820-4CAD-9F04-053483DCA915}" type="datetime1">
              <a:rPr lang="fr-FR" noProof="0" smtClean="0"/>
              <a:t>06/05/2020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extérieur, assis, bateau, parapluie&#10;&#10;Description générée automatiquement">
            <a:extLst>
              <a:ext uri="{FF2B5EF4-FFF2-40B4-BE49-F238E27FC236}">
                <a16:creationId xmlns:a16="http://schemas.microsoft.com/office/drawing/2014/main" id="{3EE26670-CA7F-41AD-8928-CAE668F8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3545" y="186612"/>
            <a:ext cx="9703837" cy="50665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3845" y="1490750"/>
            <a:ext cx="9604310" cy="338328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sz="7000" dirty="0"/>
              <a:t/>
            </a:r>
            <a:br>
              <a:rPr lang="fr-FR" sz="7000" dirty="0"/>
            </a:br>
            <a:r>
              <a:rPr lang="fr-FR" sz="7000" dirty="0"/>
              <a:t>Les incitations, outils de la compliance</a:t>
            </a:r>
            <a:br>
              <a:rPr lang="fr-FR" sz="7000" dirty="0"/>
            </a:br>
            <a:r>
              <a:rPr lang="fr-FR" sz="7000" dirty="0"/>
              <a:t/>
            </a:r>
            <a:br>
              <a:rPr lang="fr-FR" sz="7000" dirty="0"/>
            </a:br>
            <a:r>
              <a:rPr lang="fr-FR" sz="3200" dirty="0"/>
              <a:t>Incitations et Entreprises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269" y="5661163"/>
            <a:ext cx="9703837" cy="10102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/>
              <a:t>Université Toulouse 1 Capitole</a:t>
            </a:r>
          </a:p>
          <a:p>
            <a:pPr rtl="0"/>
            <a:endParaRPr lang="fr-FR" sz="1600" dirty="0"/>
          </a:p>
          <a:p>
            <a:pPr rtl="0"/>
            <a:r>
              <a:rPr lang="fr-FR" sz="1600" dirty="0"/>
              <a:t>Jeudi 12 décembre 2019</a:t>
            </a:r>
          </a:p>
          <a:p>
            <a:pPr rtl="0"/>
            <a:r>
              <a:rPr lang="fr-FR" sz="1600" dirty="0"/>
              <a:t>M. Larouer</a:t>
            </a:r>
          </a:p>
        </p:txBody>
      </p:sp>
      <p:pic>
        <p:nvPicPr>
          <p:cNvPr id="5" name="Image 4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0F8FD6ED-1B7A-4E0A-B55A-4A98ADDD8C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297"/>
          <a:stretch/>
        </p:blipFill>
        <p:spPr>
          <a:xfrm>
            <a:off x="6440069" y="5581634"/>
            <a:ext cx="4458086" cy="10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0CD8BE4-ADC1-426D-BCCF-467E02E9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/>
          <a:lstStyle/>
          <a:p>
            <a:r>
              <a:rPr lang="en-US" dirty="0"/>
              <a:t>Total </a:t>
            </a:r>
            <a:r>
              <a:rPr lang="en-US" dirty="0" err="1"/>
              <a:t>assignée</a:t>
            </a:r>
            <a:r>
              <a:rPr lang="en-US" dirty="0"/>
              <a:t> par six ONG pour </a:t>
            </a:r>
            <a:r>
              <a:rPr lang="en-US" dirty="0" err="1"/>
              <a:t>manquement</a:t>
            </a:r>
            <a:r>
              <a:rPr lang="en-US" dirty="0"/>
              <a:t> au devoir de vigilance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7D0048D-E46B-47F6-8DA1-3A846A196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/>
              <a:t>Exploitation </a:t>
            </a:r>
            <a:r>
              <a:rPr lang="en-US" dirty="0"/>
              <a:t>d’un </a:t>
            </a:r>
            <a:r>
              <a:rPr lang="en-US" dirty="0" err="1"/>
              <a:t>gisement</a:t>
            </a:r>
            <a:r>
              <a:rPr lang="en-US" dirty="0"/>
              <a:t> </a:t>
            </a:r>
            <a:r>
              <a:rPr lang="en-US" dirty="0" err="1"/>
              <a:t>pétrolier</a:t>
            </a:r>
            <a:endParaRPr lang="en-US" dirty="0"/>
          </a:p>
          <a:p>
            <a:pPr>
              <a:spcBef>
                <a:spcPts val="200"/>
              </a:spcBef>
            </a:pPr>
            <a:r>
              <a:rPr lang="en-US" dirty="0" err="1"/>
              <a:t>Oléoduc</a:t>
            </a: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Atteinte</a:t>
            </a:r>
            <a:r>
              <a:rPr lang="en-US" dirty="0"/>
              <a:t> à la </a:t>
            </a:r>
            <a:r>
              <a:rPr lang="en-US" dirty="0" err="1"/>
              <a:t>biodiversité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Déplacement</a:t>
            </a:r>
            <a:r>
              <a:rPr lang="en-US" dirty="0"/>
              <a:t> des populations</a:t>
            </a:r>
          </a:p>
        </p:txBody>
      </p:sp>
      <p:pic>
        <p:nvPicPr>
          <p:cNvPr id="7" name="Image 6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EE4486EF-6F6B-4A89-8FFB-BDD927BD9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0" y="1368537"/>
            <a:ext cx="7014047" cy="44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F89CB-78E0-415D-A9F3-C0067DF00848}"/>
              </a:ext>
            </a:extLst>
          </p:cNvPr>
          <p:cNvSpPr txBox="1">
            <a:spLocks/>
          </p:cNvSpPr>
          <p:nvPr/>
        </p:nvSpPr>
        <p:spPr>
          <a:xfrm>
            <a:off x="1295400" y="231855"/>
            <a:ext cx="9601200" cy="114238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Déclaration de performance extra-financière (DPEF)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Ordonnance n° 2017-1180 du 29 juillet 2017 (Transposition de la directive 2014/95/UE « </a:t>
            </a:r>
            <a:r>
              <a:rPr lang="fr-FR" sz="2000"/>
              <a:t>Directive RSE »)</a:t>
            </a:r>
            <a:endParaRPr lang="fr-FR" sz="2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415BE59-6BCF-4754-A89A-B2843C87B2AE}"/>
              </a:ext>
            </a:extLst>
          </p:cNvPr>
          <p:cNvSpPr txBox="1">
            <a:spLocks/>
          </p:cNvSpPr>
          <p:nvPr/>
        </p:nvSpPr>
        <p:spPr>
          <a:xfrm>
            <a:off x="158620" y="1875453"/>
            <a:ext cx="11793894" cy="487991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709E6F1-4D13-4DC6-839D-E2A5193D4621}"/>
              </a:ext>
            </a:extLst>
          </p:cNvPr>
          <p:cNvSpPr txBox="1">
            <a:spLocks/>
          </p:cNvSpPr>
          <p:nvPr/>
        </p:nvSpPr>
        <p:spPr>
          <a:xfrm>
            <a:off x="4365523" y="2015411"/>
            <a:ext cx="7073807" cy="473995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B267E5C-363E-4C96-9329-1E38C0FDDD64}"/>
              </a:ext>
            </a:extLst>
          </p:cNvPr>
          <p:cNvSpPr txBox="1">
            <a:spLocks/>
          </p:cNvSpPr>
          <p:nvPr/>
        </p:nvSpPr>
        <p:spPr>
          <a:xfrm>
            <a:off x="956386" y="2228460"/>
            <a:ext cx="9829801" cy="452690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DPEF remplace le « Rapport RSE ». Article L1225-102-1 C. com.</a:t>
            </a:r>
          </a:p>
          <a:p>
            <a:pPr algn="just"/>
            <a:r>
              <a:rPr lang="fr-FR" dirty="0"/>
              <a:t>Logique modifiée : informations spécifiques sur le plan social, sociétal et environnemental en fonction des risques identifiés par l’entreprise. Principe de matérialité.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Bilan MEDEF, Rapport juillet 2019 </a:t>
            </a:r>
          </a:p>
          <a:p>
            <a:pPr marL="0" indent="0">
              <a:buNone/>
            </a:pPr>
            <a:r>
              <a:rPr lang="fr-FR" dirty="0"/>
              <a:t>«</a:t>
            </a:r>
            <a:r>
              <a:rPr lang="fr-FR" i="1" dirty="0"/>
              <a:t> La réponse des entreprises aux différentes obligations a été diverse, </a:t>
            </a:r>
          </a:p>
          <a:p>
            <a:pPr>
              <a:buFontTx/>
              <a:buChar char="-"/>
            </a:pPr>
            <a:r>
              <a:rPr lang="fr-FR" i="1" dirty="0"/>
              <a:t>dans la manière d’intégrer ou non le plan de vigilance à la DPEF, </a:t>
            </a:r>
          </a:p>
          <a:p>
            <a:pPr>
              <a:buFontTx/>
              <a:buChar char="-"/>
            </a:pPr>
            <a:r>
              <a:rPr lang="fr-FR" i="1" dirty="0"/>
              <a:t>de faire des liens entre les risques extra-financiers et les facteurs de risque ou encore </a:t>
            </a:r>
          </a:p>
          <a:p>
            <a:pPr>
              <a:buFontTx/>
              <a:buChar char="-"/>
            </a:pPr>
            <a:r>
              <a:rPr lang="fr-FR" i="1" dirty="0"/>
              <a:t>d’aborder les thèmes de la corruption ou de l’évasion fiscale au sein de la DPEF ou par renvoi à d’autres parties. </a:t>
            </a:r>
            <a:r>
              <a:rPr lang="fr-FR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7526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F89CB-78E0-415D-A9F3-C0067DF00848}"/>
              </a:ext>
            </a:extLst>
          </p:cNvPr>
          <p:cNvSpPr txBox="1">
            <a:spLocks/>
          </p:cNvSpPr>
          <p:nvPr/>
        </p:nvSpPr>
        <p:spPr>
          <a:xfrm>
            <a:off x="1194318" y="503853"/>
            <a:ext cx="9702282" cy="737118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Compliance environnementale</a:t>
            </a:r>
            <a:endParaRPr lang="fr-FR" sz="2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415BE59-6BCF-4754-A89A-B2843C87B2AE}"/>
              </a:ext>
            </a:extLst>
          </p:cNvPr>
          <p:cNvSpPr txBox="1">
            <a:spLocks/>
          </p:cNvSpPr>
          <p:nvPr/>
        </p:nvSpPr>
        <p:spPr>
          <a:xfrm>
            <a:off x="148512" y="1444690"/>
            <a:ext cx="11793894" cy="487991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709E6F1-4D13-4DC6-839D-E2A5193D4621}"/>
              </a:ext>
            </a:extLst>
          </p:cNvPr>
          <p:cNvSpPr txBox="1">
            <a:spLocks/>
          </p:cNvSpPr>
          <p:nvPr/>
        </p:nvSpPr>
        <p:spPr>
          <a:xfrm>
            <a:off x="4365523" y="2015411"/>
            <a:ext cx="7073807" cy="473995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B267E5C-363E-4C96-9329-1E38C0FDDD64}"/>
              </a:ext>
            </a:extLst>
          </p:cNvPr>
          <p:cNvSpPr txBox="1">
            <a:spLocks/>
          </p:cNvSpPr>
          <p:nvPr/>
        </p:nvSpPr>
        <p:spPr>
          <a:xfrm>
            <a:off x="1196495" y="1444690"/>
            <a:ext cx="9700105" cy="531067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/>
              <a:t>Communication de la Commission Européenne du 18 janvier 2018 sur les actions à entreprendre pour améliorer la compliance environnementale et la gouvernance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fr-F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/>
              <a:t>Action du CDP (Carbon Disclosure Project, organisation internationale à but non lucratif) en juin 2019</a:t>
            </a:r>
          </a:p>
          <a:p>
            <a:pPr marL="0" indent="0" algn="just">
              <a:buNone/>
            </a:pPr>
            <a:r>
              <a:rPr lang="fr-FR" dirty="0"/>
              <a:t>Un groupe de 88 investisseurs ont reproché publiquement à 707 entreprises mondiales leur manque de transparence concernant l’impact environnemental de leurs activités, leur proposant de publier leurs informations sur la plateforme numérique mondiale de </a:t>
            </a:r>
            <a:r>
              <a:rPr lang="fr-FR" i="1" dirty="0" err="1"/>
              <a:t>reporting</a:t>
            </a:r>
            <a:r>
              <a:rPr lang="fr-FR" dirty="0"/>
              <a:t> CDC.</a:t>
            </a:r>
          </a:p>
        </p:txBody>
      </p:sp>
    </p:spTree>
    <p:extLst>
      <p:ext uri="{BB962C8B-B14F-4D97-AF65-F5344CB8AC3E}">
        <p14:creationId xmlns:p14="http://schemas.microsoft.com/office/powerpoint/2010/main" val="92211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F89CB-78E0-415D-A9F3-C0067DF00848}"/>
              </a:ext>
            </a:extLst>
          </p:cNvPr>
          <p:cNvSpPr txBox="1">
            <a:spLocks/>
          </p:cNvSpPr>
          <p:nvPr/>
        </p:nvSpPr>
        <p:spPr>
          <a:xfrm>
            <a:off x="1194318" y="503853"/>
            <a:ext cx="9702282" cy="737118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Les incitations dans le domaine du numérique</a:t>
            </a:r>
            <a:endParaRPr lang="fr-FR" sz="2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415BE59-6BCF-4754-A89A-B2843C87B2AE}"/>
              </a:ext>
            </a:extLst>
          </p:cNvPr>
          <p:cNvSpPr txBox="1">
            <a:spLocks/>
          </p:cNvSpPr>
          <p:nvPr/>
        </p:nvSpPr>
        <p:spPr>
          <a:xfrm>
            <a:off x="148512" y="1444690"/>
            <a:ext cx="11793894" cy="487991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709E6F1-4D13-4DC6-839D-E2A5193D4621}"/>
              </a:ext>
            </a:extLst>
          </p:cNvPr>
          <p:cNvSpPr txBox="1">
            <a:spLocks/>
          </p:cNvSpPr>
          <p:nvPr/>
        </p:nvSpPr>
        <p:spPr>
          <a:xfrm>
            <a:off x="4365523" y="2015411"/>
            <a:ext cx="7073807" cy="473995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B267E5C-363E-4C96-9329-1E38C0FDDD64}"/>
              </a:ext>
            </a:extLst>
          </p:cNvPr>
          <p:cNvSpPr txBox="1">
            <a:spLocks/>
          </p:cNvSpPr>
          <p:nvPr/>
        </p:nvSpPr>
        <p:spPr>
          <a:xfrm>
            <a:off x="1196495" y="1444690"/>
            <a:ext cx="9700105" cy="531067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algn="just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EBC8040-DB1B-49AA-9008-A6A4B8B442CA}"/>
              </a:ext>
            </a:extLst>
          </p:cNvPr>
          <p:cNvSpPr txBox="1">
            <a:spLocks/>
          </p:cNvSpPr>
          <p:nvPr/>
        </p:nvSpPr>
        <p:spPr>
          <a:xfrm>
            <a:off x="1348895" y="1597090"/>
            <a:ext cx="9547705" cy="487991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RGPD</a:t>
            </a:r>
          </a:p>
          <a:p>
            <a:pPr marL="895350" indent="219075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La certification </a:t>
            </a:r>
          </a:p>
          <a:p>
            <a:pPr marL="0" indent="0" algn="just">
              <a:buNone/>
            </a:pPr>
            <a:r>
              <a:rPr lang="fr-FR" dirty="0"/>
              <a:t>Certification de l’organisme par la CNIL, des organismes certificateurs agréés par la CNIL. Choix de collaboration avec le COFRAC.</a:t>
            </a:r>
          </a:p>
          <a:p>
            <a:pPr marL="895350" indent="219075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Les codes de conduite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 Article 40 : incitation à l’élaboration de codes de conduite destinés à contribuer à la bonne application du Règlement. Vient préciser les modalités d’application du Règlement.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 Article 41 : Procédure de suivi spécifique des codes. Contrôle du respect du code de conduite par un organisme agréé.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52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F89CB-78E0-415D-A9F3-C0067DF00848}"/>
              </a:ext>
            </a:extLst>
          </p:cNvPr>
          <p:cNvSpPr txBox="1">
            <a:spLocks/>
          </p:cNvSpPr>
          <p:nvPr/>
        </p:nvSpPr>
        <p:spPr>
          <a:xfrm>
            <a:off x="1194318" y="503853"/>
            <a:ext cx="9702282" cy="737118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Les incitations dans le domaine du numérique</a:t>
            </a:r>
            <a:endParaRPr lang="fr-FR" sz="2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415BE59-6BCF-4754-A89A-B2843C87B2AE}"/>
              </a:ext>
            </a:extLst>
          </p:cNvPr>
          <p:cNvSpPr txBox="1">
            <a:spLocks/>
          </p:cNvSpPr>
          <p:nvPr/>
        </p:nvSpPr>
        <p:spPr>
          <a:xfrm>
            <a:off x="148512" y="1444690"/>
            <a:ext cx="11793894" cy="487991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709E6F1-4D13-4DC6-839D-E2A5193D4621}"/>
              </a:ext>
            </a:extLst>
          </p:cNvPr>
          <p:cNvSpPr txBox="1">
            <a:spLocks/>
          </p:cNvSpPr>
          <p:nvPr/>
        </p:nvSpPr>
        <p:spPr>
          <a:xfrm>
            <a:off x="4365523" y="2015411"/>
            <a:ext cx="7073807" cy="473995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B267E5C-363E-4C96-9329-1E38C0FDDD64}"/>
              </a:ext>
            </a:extLst>
          </p:cNvPr>
          <p:cNvSpPr txBox="1">
            <a:spLocks/>
          </p:cNvSpPr>
          <p:nvPr/>
        </p:nvSpPr>
        <p:spPr>
          <a:xfrm>
            <a:off x="1196495" y="1444690"/>
            <a:ext cx="9700105" cy="531067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algn="just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EBC8040-DB1B-49AA-9008-A6A4B8B442CA}"/>
              </a:ext>
            </a:extLst>
          </p:cNvPr>
          <p:cNvSpPr txBox="1">
            <a:spLocks/>
          </p:cNvSpPr>
          <p:nvPr/>
        </p:nvSpPr>
        <p:spPr>
          <a:xfrm>
            <a:off x="1348895" y="1597090"/>
            <a:ext cx="9547705" cy="526091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La régulation des plateformes numériques : l’exigence de loyauté</a:t>
            </a:r>
          </a:p>
          <a:p>
            <a:pPr marL="0" indent="0" algn="just">
              <a:buNone/>
            </a:pPr>
            <a:r>
              <a:rPr lang="fr-FR" b="1" dirty="0"/>
              <a:t>Loi n° 2014-344 du 17 mars 2014 (« Loi Hamon) </a:t>
            </a:r>
            <a:r>
              <a:rPr lang="fr-FR" dirty="0"/>
              <a:t>: information claire, loyale et transparente incombant aux sites comparateurs</a:t>
            </a:r>
          </a:p>
          <a:p>
            <a:pPr marL="0" indent="0" algn="just">
              <a:buNone/>
            </a:pPr>
            <a:r>
              <a:rPr lang="fr-FR" b="1" dirty="0"/>
              <a:t>Loi n° 2015-990 du 6 aout 2015 pour la croissance, l’activité et l’égalité des chances économiques (« Loi Macron) </a:t>
            </a:r>
            <a:r>
              <a:rPr lang="fr-FR" dirty="0"/>
              <a:t>: dispositif étendu à l’ensemble des intermédiaires du e-commerce mettant en relation des personnes (</a:t>
            </a:r>
            <a:r>
              <a:rPr lang="fr-FR" i="1" dirty="0"/>
              <a:t>marketplaces</a:t>
            </a:r>
            <a:r>
              <a:rPr lang="fr-FR" dirty="0"/>
              <a:t>, etc..)</a:t>
            </a:r>
          </a:p>
          <a:p>
            <a:pPr marL="0" indent="0" algn="just">
              <a:buNone/>
            </a:pPr>
            <a:r>
              <a:rPr lang="fr-FR" b="1" dirty="0"/>
              <a:t>Loi n° 2016-1321 du 7 octobre 2016 pour une République numérique </a:t>
            </a:r>
            <a:r>
              <a:rPr lang="fr-FR" dirty="0"/>
              <a:t>: </a:t>
            </a:r>
          </a:p>
          <a:p>
            <a:pPr marL="0" indent="0" algn="just">
              <a:buNone/>
            </a:pPr>
            <a:r>
              <a:rPr lang="fr-FR" dirty="0"/>
              <a:t>L111-7-1 C. consommation : « Les opérateurs de plateformes en ligne […] élaborent et diffusent aux consommateurs des bonnes pratiques visant à renforcer les obligations de clarté, de transparence et de loyauté »</a:t>
            </a:r>
          </a:p>
          <a:p>
            <a:pPr marL="0" indent="0" algn="just">
              <a:buNone/>
            </a:pPr>
            <a:r>
              <a:rPr lang="fr-FR" dirty="0"/>
              <a:t>&gt;&gt; Obligation non sanctionnée mais enquête possible de la DGCCRF pour comparer et évaluer les pratiques des plateformes. Diffusion des résultats et de la liste des plateformes défaillantes (enjeu réputationnel…)</a:t>
            </a:r>
          </a:p>
        </p:txBody>
      </p:sp>
    </p:spTree>
    <p:extLst>
      <p:ext uri="{BB962C8B-B14F-4D97-AF65-F5344CB8AC3E}">
        <p14:creationId xmlns:p14="http://schemas.microsoft.com/office/powerpoint/2010/main" val="30403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F89CB-78E0-415D-A9F3-C0067DF00848}"/>
              </a:ext>
            </a:extLst>
          </p:cNvPr>
          <p:cNvSpPr txBox="1">
            <a:spLocks/>
          </p:cNvSpPr>
          <p:nvPr/>
        </p:nvSpPr>
        <p:spPr>
          <a:xfrm>
            <a:off x="1194318" y="503853"/>
            <a:ext cx="9702282" cy="737118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Les incitations dans le domaine du numérique</a:t>
            </a:r>
            <a:endParaRPr lang="fr-FR" sz="2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415BE59-6BCF-4754-A89A-B2843C87B2AE}"/>
              </a:ext>
            </a:extLst>
          </p:cNvPr>
          <p:cNvSpPr txBox="1">
            <a:spLocks/>
          </p:cNvSpPr>
          <p:nvPr/>
        </p:nvSpPr>
        <p:spPr>
          <a:xfrm>
            <a:off x="148512" y="1444690"/>
            <a:ext cx="11793894" cy="487991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709E6F1-4D13-4DC6-839D-E2A5193D4621}"/>
              </a:ext>
            </a:extLst>
          </p:cNvPr>
          <p:cNvSpPr txBox="1">
            <a:spLocks/>
          </p:cNvSpPr>
          <p:nvPr/>
        </p:nvSpPr>
        <p:spPr>
          <a:xfrm>
            <a:off x="4365523" y="2015411"/>
            <a:ext cx="7073807" cy="473995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B267E5C-363E-4C96-9329-1E38C0FDDD64}"/>
              </a:ext>
            </a:extLst>
          </p:cNvPr>
          <p:cNvSpPr txBox="1">
            <a:spLocks/>
          </p:cNvSpPr>
          <p:nvPr/>
        </p:nvSpPr>
        <p:spPr>
          <a:xfrm>
            <a:off x="1196495" y="1444690"/>
            <a:ext cx="9700105" cy="531067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algn="just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EBC8040-DB1B-49AA-9008-A6A4B8B442CA}"/>
              </a:ext>
            </a:extLst>
          </p:cNvPr>
          <p:cNvSpPr txBox="1">
            <a:spLocks/>
          </p:cNvSpPr>
          <p:nvPr/>
        </p:nvSpPr>
        <p:spPr>
          <a:xfrm>
            <a:off x="1348895" y="1597090"/>
            <a:ext cx="9700105" cy="526091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La régulation des algorithmes</a:t>
            </a:r>
          </a:p>
          <a:p>
            <a:pPr marL="0" indent="0" algn="just">
              <a:buNone/>
            </a:pPr>
            <a:r>
              <a:rPr lang="fr-FR" sz="1700" dirty="0"/>
              <a:t>Risques allégués de l’IA</a:t>
            </a:r>
          </a:p>
          <a:p>
            <a:pPr marL="0" indent="0" algn="just">
              <a:buNone/>
            </a:pPr>
            <a:r>
              <a:rPr lang="fr-FR" sz="1700" dirty="0"/>
              <a:t>Régulation?</a:t>
            </a:r>
          </a:p>
          <a:p>
            <a:pPr algn="just">
              <a:buFontTx/>
              <a:buChar char="-"/>
            </a:pPr>
            <a:r>
              <a:rPr lang="fr-FR" sz="1700" dirty="0"/>
              <a:t>Pour certains, non (innovation freinée; outils déjà existants suffisants)</a:t>
            </a:r>
          </a:p>
          <a:p>
            <a:pPr algn="just">
              <a:buFontTx/>
              <a:buChar char="-"/>
            </a:pPr>
            <a:r>
              <a:rPr lang="fr-FR" sz="1700" dirty="0"/>
              <a:t>Cadre en construction </a:t>
            </a:r>
          </a:p>
          <a:p>
            <a:pPr algn="just">
              <a:buFontTx/>
              <a:buChar char="-"/>
            </a:pPr>
            <a:r>
              <a:rPr lang="fr-FR" sz="1700" dirty="0"/>
              <a:t>Demande de régulation émanant du secteur lui-même et relayée par les PP (v. Rapport CNIL en 2017 ;Rapport Villani en 2016 sur l’éthique de l’IA; UNESCO; UE)</a:t>
            </a:r>
          </a:p>
          <a:p>
            <a:pPr marL="0" indent="0" algn="just">
              <a:buNone/>
            </a:pPr>
            <a:r>
              <a:rPr lang="fr-FR" sz="1700" dirty="0"/>
              <a:t>&gt;&gt; </a:t>
            </a:r>
            <a:r>
              <a:rPr lang="fr-FR" sz="1700" b="1" dirty="0"/>
              <a:t>L’éthique a de beaux jours devant elle </a:t>
            </a:r>
            <a:r>
              <a:rPr lang="fr-FR" sz="1700" dirty="0"/>
              <a:t>: point de vue institutionnel (Commission spécialisée) et matériel (codes et chartes &gt;&gt; Commission européenne (Groupe d’experts indépendants de haut niveau sur l’intelligence artificielle, 2019, Lignes directrices en matière d’éthique pour une IA de confiance)</a:t>
            </a:r>
          </a:p>
          <a:p>
            <a:pPr marL="0" indent="0" algn="just">
              <a:buNone/>
            </a:pPr>
            <a:r>
              <a:rPr lang="fr-FR" sz="1700" dirty="0"/>
              <a:t>&gt;&gt; Réflexions sur la régulation mais nul doute que la </a:t>
            </a:r>
            <a:r>
              <a:rPr lang="fr-FR" sz="1700" b="1" dirty="0"/>
              <a:t>technique de l’incitation sera privilégiée ainsi qu’une logique de compliance</a:t>
            </a:r>
            <a:r>
              <a:rPr lang="fr-FR" sz="1700" dirty="0"/>
              <a:t>, dans un contexte de corégulation grandissant. </a:t>
            </a:r>
          </a:p>
          <a:p>
            <a:pPr marL="0" indent="0" algn="just">
              <a:buNone/>
            </a:pPr>
            <a:r>
              <a:rPr lang="fr-FR" sz="1700" dirty="0">
                <a:sym typeface="Wingdings" panose="05000000000000000000" pitchFamily="2" charset="2"/>
              </a:rPr>
              <a:t> En témoigne par ex les projets relatifs à l’audit des algorithmes. Ex : Plateforme </a:t>
            </a:r>
            <a:r>
              <a:rPr lang="fr-FR" sz="1700" dirty="0" err="1">
                <a:sym typeface="Wingdings" panose="05000000000000000000" pitchFamily="2" charset="2"/>
              </a:rPr>
              <a:t>TransAlgo</a:t>
            </a: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26996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F89CB-78E0-415D-A9F3-C0067DF00848}"/>
              </a:ext>
            </a:extLst>
          </p:cNvPr>
          <p:cNvSpPr txBox="1">
            <a:spLocks/>
          </p:cNvSpPr>
          <p:nvPr/>
        </p:nvSpPr>
        <p:spPr>
          <a:xfrm>
            <a:off x="1194318" y="503853"/>
            <a:ext cx="9702282" cy="737118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Les incitations dans le domaine du numérique</a:t>
            </a:r>
            <a:endParaRPr lang="fr-FR" sz="2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415BE59-6BCF-4754-A89A-B2843C87B2AE}"/>
              </a:ext>
            </a:extLst>
          </p:cNvPr>
          <p:cNvSpPr txBox="1">
            <a:spLocks/>
          </p:cNvSpPr>
          <p:nvPr/>
        </p:nvSpPr>
        <p:spPr>
          <a:xfrm>
            <a:off x="148512" y="1444690"/>
            <a:ext cx="11793894" cy="487991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709E6F1-4D13-4DC6-839D-E2A5193D4621}"/>
              </a:ext>
            </a:extLst>
          </p:cNvPr>
          <p:cNvSpPr txBox="1">
            <a:spLocks/>
          </p:cNvSpPr>
          <p:nvPr/>
        </p:nvSpPr>
        <p:spPr>
          <a:xfrm>
            <a:off x="4365523" y="2015411"/>
            <a:ext cx="7073807" cy="473995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B267E5C-363E-4C96-9329-1E38C0FDDD64}"/>
              </a:ext>
            </a:extLst>
          </p:cNvPr>
          <p:cNvSpPr txBox="1">
            <a:spLocks/>
          </p:cNvSpPr>
          <p:nvPr/>
        </p:nvSpPr>
        <p:spPr>
          <a:xfrm>
            <a:off x="1196495" y="1444690"/>
            <a:ext cx="9700105" cy="531067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algn="just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EBC8040-DB1B-49AA-9008-A6A4B8B442CA}"/>
              </a:ext>
            </a:extLst>
          </p:cNvPr>
          <p:cNvSpPr txBox="1">
            <a:spLocks/>
          </p:cNvSpPr>
          <p:nvPr/>
        </p:nvSpPr>
        <p:spPr>
          <a:xfrm>
            <a:off x="1348895" y="1597090"/>
            <a:ext cx="9547705" cy="487991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79545-600B-426C-A91C-413B12BC7683}"/>
              </a:ext>
            </a:extLst>
          </p:cNvPr>
          <p:cNvSpPr/>
          <p:nvPr/>
        </p:nvSpPr>
        <p:spPr>
          <a:xfrm>
            <a:off x="1295400" y="1728886"/>
            <a:ext cx="9220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La régulation de la captation de l’attention</a:t>
            </a:r>
          </a:p>
          <a:p>
            <a:pPr algn="just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fr-FR" dirty="0"/>
              <a:t>Certains auteurs plaident pour reconnaître un </a:t>
            </a:r>
            <a:r>
              <a:rPr lang="fr-FR" b="1" dirty="0"/>
              <a:t>nouveau droit subjectif </a:t>
            </a:r>
            <a:r>
              <a:rPr lang="fr-FR" dirty="0"/>
              <a:t>au bénéfice des utilisateurs : droit à la protection de l’attention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(En sciences de gestion, v. théorie de l’économie de l’attention)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&gt;&gt; Droit à l’information permettant à l’utilisateur : </a:t>
            </a:r>
          </a:p>
          <a:p>
            <a:pPr algn="just"/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/>
              <a:t>De visualiser l’attention par une signalétique</a:t>
            </a:r>
          </a:p>
          <a:p>
            <a:pPr algn="just"/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/>
              <a:t>De maîtriser l’attention par la maîtrise de l’architecture du système</a:t>
            </a:r>
          </a:p>
        </p:txBody>
      </p:sp>
    </p:spTree>
    <p:extLst>
      <p:ext uri="{BB962C8B-B14F-4D97-AF65-F5344CB8AC3E}">
        <p14:creationId xmlns:p14="http://schemas.microsoft.com/office/powerpoint/2010/main" val="8891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F89CB-78E0-415D-A9F3-C0067DF00848}"/>
              </a:ext>
            </a:extLst>
          </p:cNvPr>
          <p:cNvSpPr txBox="1">
            <a:spLocks/>
          </p:cNvSpPr>
          <p:nvPr/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Introduction</a:t>
            </a:r>
            <a:endParaRPr lang="fr-FR" sz="2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415BE59-6BCF-4754-A89A-B2843C87B2AE}"/>
              </a:ext>
            </a:extLst>
          </p:cNvPr>
          <p:cNvSpPr txBox="1">
            <a:spLocks/>
          </p:cNvSpPr>
          <p:nvPr/>
        </p:nvSpPr>
        <p:spPr>
          <a:xfrm>
            <a:off x="199053" y="1474237"/>
            <a:ext cx="11793894" cy="487991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709E6F1-4D13-4DC6-839D-E2A5193D4621}"/>
              </a:ext>
            </a:extLst>
          </p:cNvPr>
          <p:cNvSpPr txBox="1">
            <a:spLocks/>
          </p:cNvSpPr>
          <p:nvPr/>
        </p:nvSpPr>
        <p:spPr>
          <a:xfrm>
            <a:off x="562346" y="1190666"/>
            <a:ext cx="11067308" cy="544705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fr-FR" b="1" dirty="0"/>
              <a:t>Le rapport Incitations/Entreprises et ici classique </a:t>
            </a:r>
          </a:p>
          <a:p>
            <a:pPr marL="0" indent="0" algn="just">
              <a:buNone/>
            </a:pPr>
            <a:r>
              <a:rPr lang="fr-FR" dirty="0"/>
              <a:t>L’entreprise est l’objet d’incitations: </a:t>
            </a:r>
          </a:p>
          <a:p>
            <a:pPr algn="just">
              <a:buFontTx/>
              <a:buChar char="-"/>
            </a:pPr>
            <a:r>
              <a:rPr lang="fr-FR" dirty="0"/>
              <a:t>Incitations légales (incitations visant à l’adoption de la conduite attendue)</a:t>
            </a:r>
          </a:p>
          <a:p>
            <a:pPr algn="just">
              <a:buFontTx/>
              <a:buChar char="-"/>
            </a:pPr>
            <a:r>
              <a:rPr lang="fr-FR" dirty="0"/>
              <a:t>Incitations produites par l’entreprise elle-même : la technique de l’incitation rejoint les catégories de l’autorégulation et de la corégulation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b="1" dirty="0"/>
              <a:t>Le rapport Incitations/Entreprises n’est pas hasardeux </a:t>
            </a:r>
            <a:endParaRPr lang="fr-FR" dirty="0"/>
          </a:p>
          <a:p>
            <a:pPr algn="just">
              <a:buFontTx/>
              <a:buChar char="-"/>
            </a:pPr>
            <a:r>
              <a:rPr lang="fr-FR" dirty="0"/>
              <a:t>L’entreprise peut être perçue comme un concurrent de l’État dans la régulation de ses activités</a:t>
            </a:r>
          </a:p>
          <a:p>
            <a:pPr algn="just">
              <a:buFontTx/>
              <a:buChar char="-"/>
            </a:pPr>
            <a:r>
              <a:rPr lang="fr-FR" dirty="0"/>
              <a:t>Le pouvoir de l’entreprise s’accompagne d’une responsabilité (</a:t>
            </a:r>
            <a:r>
              <a:rPr lang="fr-FR" dirty="0" err="1"/>
              <a:t>autoresponsabilisation</a:t>
            </a:r>
            <a:r>
              <a:rPr lang="fr-FR" dirty="0"/>
              <a:t>) </a:t>
            </a:r>
          </a:p>
          <a:p>
            <a:pPr marL="0" indent="0" algn="just">
              <a:buNone/>
            </a:pPr>
            <a:r>
              <a:rPr lang="fr-FR" dirty="0"/>
              <a:t>&gt;&gt; Les domaines dans lesquels interviennent les normes incitatives sont multiples : éthique, RSE, gouvernance d’entreprise, numérique</a:t>
            </a:r>
          </a:p>
          <a:p>
            <a:pPr marL="0" indent="0" algn="just">
              <a:buNone/>
            </a:pPr>
            <a:r>
              <a:rPr lang="fr-FR" dirty="0"/>
              <a:t>&gt;&gt; Déploiement par les vecteurs combinés de la loi et des codes de conduite</a:t>
            </a:r>
          </a:p>
          <a:p>
            <a:pPr marL="0" indent="0" algn="just">
              <a:buNone/>
            </a:pPr>
            <a:r>
              <a:rPr lang="fr-FR" dirty="0"/>
              <a:t>&gt;&gt; L’incitation se traduit essentiellement par des mécanismes de transparence, de communication</a:t>
            </a:r>
          </a:p>
          <a:p>
            <a:pPr algn="just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8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F89CB-78E0-415D-A9F3-C0067DF00848}"/>
              </a:ext>
            </a:extLst>
          </p:cNvPr>
          <p:cNvSpPr txBox="1">
            <a:spLocks/>
          </p:cNvSpPr>
          <p:nvPr/>
        </p:nvSpPr>
        <p:spPr>
          <a:xfrm>
            <a:off x="1295400" y="205273"/>
            <a:ext cx="9601200" cy="114238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Introduction</a:t>
            </a:r>
            <a:endParaRPr lang="fr-FR" sz="2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415BE59-6BCF-4754-A89A-B2843C87B2AE}"/>
              </a:ext>
            </a:extLst>
          </p:cNvPr>
          <p:cNvSpPr txBox="1">
            <a:spLocks/>
          </p:cNvSpPr>
          <p:nvPr/>
        </p:nvSpPr>
        <p:spPr>
          <a:xfrm>
            <a:off x="199053" y="1474237"/>
            <a:ext cx="11793894" cy="487991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709E6F1-4D13-4DC6-839D-E2A5193D4621}"/>
              </a:ext>
            </a:extLst>
          </p:cNvPr>
          <p:cNvSpPr txBox="1">
            <a:spLocks/>
          </p:cNvSpPr>
          <p:nvPr/>
        </p:nvSpPr>
        <p:spPr>
          <a:xfrm>
            <a:off x="370114" y="849086"/>
            <a:ext cx="11622833" cy="580364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fr-FR" sz="1800" b="1" dirty="0"/>
              <a:t>Point de vue des incitations : caractères </a:t>
            </a:r>
          </a:p>
          <a:p>
            <a:pPr marL="0" indent="0" algn="just">
              <a:buNone/>
            </a:pPr>
            <a:r>
              <a:rPr lang="fr-FR" sz="1800" dirty="0"/>
              <a:t>Lorsqu’elles sont dépourvues de sanctions juridiques associées : droit souple</a:t>
            </a:r>
          </a:p>
          <a:p>
            <a:pPr algn="just">
              <a:buFontTx/>
              <a:buChar char="-"/>
            </a:pPr>
            <a:r>
              <a:rPr lang="fr-FR" sz="1800" dirty="0"/>
              <a:t>Les normes incitatives ont vocation à être appliquées par leurs destinataires, à susciter l’adhésion</a:t>
            </a:r>
          </a:p>
          <a:p>
            <a:pPr algn="just">
              <a:buFontTx/>
              <a:buChar char="-"/>
            </a:pPr>
            <a:r>
              <a:rPr lang="fr-FR" sz="1800" dirty="0"/>
              <a:t>Les mécanismes de contrôle de leur mise en œuvre sont d’une importance majeure </a:t>
            </a:r>
          </a:p>
          <a:p>
            <a:pPr marL="0" indent="0" algn="just">
              <a:buNone/>
            </a:pPr>
            <a:endParaRPr lang="fr-FR" sz="1800" dirty="0"/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Si les procédures de suivi existent formellement, portent-elles leurs fruits? </a:t>
            </a:r>
          </a:p>
          <a:p>
            <a:pPr marL="0" indent="0">
              <a:buNone/>
            </a:pPr>
            <a:r>
              <a:rPr lang="fr-FR" sz="1800" dirty="0">
                <a:sym typeface="Wingdings" panose="05000000000000000000" pitchFamily="2" charset="2"/>
              </a:rPr>
              <a:t>[moralisation des pratiques ; légitimité; crédibilité; intériorisation de la norme; amélioration continue]</a:t>
            </a:r>
            <a:endParaRPr lang="fr-FR" sz="1800" dirty="0"/>
          </a:p>
          <a:p>
            <a:pPr marL="0" indent="0" algn="just">
              <a:buNone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&gt;&gt; L’effectivité des normes est difficile à mesurer : la vitrine de leur conformité réside pour une part dans la communication faite par l’entreprise. </a:t>
            </a:r>
          </a:p>
          <a:p>
            <a:pPr marL="0" indent="0" algn="just">
              <a:buNone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A partir de quelques exemples, réflexions sur la qualité de cette communication et ses enjeux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Le dispositif de lutte anti-corruption instauré par la loi « Sapin 2 »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Le devoir de vigilance des sociétés mères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Le domaine du numérique</a:t>
            </a:r>
          </a:p>
        </p:txBody>
      </p:sp>
    </p:spTree>
    <p:extLst>
      <p:ext uri="{BB962C8B-B14F-4D97-AF65-F5344CB8AC3E}">
        <p14:creationId xmlns:p14="http://schemas.microsoft.com/office/powerpoint/2010/main" val="7523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F89CB-78E0-415D-A9F3-C0067DF00848}"/>
              </a:ext>
            </a:extLst>
          </p:cNvPr>
          <p:cNvSpPr txBox="1">
            <a:spLocks/>
          </p:cNvSpPr>
          <p:nvPr/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Loi « Sapin 2 » : La lutte contre la corruption</a:t>
            </a:r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Loi n° 2016-1691 du 9 décembre 2016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415BE59-6BCF-4754-A89A-B2843C87B2AE}"/>
              </a:ext>
            </a:extLst>
          </p:cNvPr>
          <p:cNvSpPr txBox="1">
            <a:spLocks/>
          </p:cNvSpPr>
          <p:nvPr/>
        </p:nvSpPr>
        <p:spPr>
          <a:xfrm>
            <a:off x="158620" y="1875453"/>
            <a:ext cx="11793894" cy="487991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709E6F1-4D13-4DC6-839D-E2A5193D4621}"/>
              </a:ext>
            </a:extLst>
          </p:cNvPr>
          <p:cNvSpPr txBox="1">
            <a:spLocks/>
          </p:cNvSpPr>
          <p:nvPr/>
        </p:nvSpPr>
        <p:spPr>
          <a:xfrm>
            <a:off x="4365523" y="2015411"/>
            <a:ext cx="7073807" cy="473995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522277A-E04E-483B-9994-AC9AB1ED6249}"/>
              </a:ext>
            </a:extLst>
          </p:cNvPr>
          <p:cNvSpPr txBox="1">
            <a:spLocks/>
          </p:cNvSpPr>
          <p:nvPr/>
        </p:nvSpPr>
        <p:spPr>
          <a:xfrm>
            <a:off x="370114" y="1646238"/>
            <a:ext cx="11622833" cy="500648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endParaRPr lang="fr-F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Première décision de la Commission des sanctions de l’AFA, 4 juillet 2019</a:t>
            </a:r>
          </a:p>
          <a:p>
            <a:pPr marL="0" indent="0" algn="just">
              <a:buNone/>
            </a:pPr>
            <a:r>
              <a:rPr lang="fr-FR" sz="1800" b="1" dirty="0"/>
              <a:t>1. Cartographie des risques </a:t>
            </a:r>
          </a:p>
          <a:p>
            <a:pPr marL="0" lvl="0" indent="0" algn="just">
              <a:buNone/>
            </a:pPr>
            <a:r>
              <a:rPr lang="fr-FR" dirty="0"/>
              <a:t>&gt;&gt; L’audience est réduite, les métiers impliqués insuffisants ; ensemble de l’échelle hiérarchique devrait être concerné ; scenarii trop génériques. </a:t>
            </a:r>
          </a:p>
          <a:p>
            <a:pPr marL="0" indent="0" algn="just">
              <a:buNone/>
            </a:pP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La Commission retient « le long processus d’amélioration progressive et de mise au point de sa cartographie des risques de corruption » (améliorations apportées en 2018).</a:t>
            </a:r>
            <a:endParaRPr lang="fr-FR" sz="1800" dirty="0"/>
          </a:p>
          <a:p>
            <a:pPr marL="0" indent="0" algn="just">
              <a:buNone/>
            </a:pPr>
            <a:r>
              <a:rPr lang="fr-FR" sz="1800" b="1" dirty="0"/>
              <a:t>2. Code de conduite</a:t>
            </a:r>
          </a:p>
          <a:p>
            <a:pPr marL="0" lvl="0" indent="0">
              <a:buNone/>
            </a:pPr>
            <a:r>
              <a:rPr lang="fr-FR" dirty="0"/>
              <a:t>&gt;&gt; Les illustrations sont génériques, insuffisantes, ne permettent pas d’identifier les comportements susceptibles d’être considérés comme des faits de corruption.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Les comportements attendus sont détaillés dans un ensemble de documents interdépendants + inclusion dans le CDC de nouvelles questions (cybersécurité ; inclusion sociale par ex). Amélioration prise en compte.</a:t>
            </a:r>
            <a:endParaRPr lang="fr-FR" sz="1800" dirty="0"/>
          </a:p>
          <a:p>
            <a:pPr marL="0" indent="0" algn="just">
              <a:buNone/>
            </a:pPr>
            <a:endParaRPr lang="fr-FR" sz="1800" b="1" dirty="0"/>
          </a:p>
          <a:p>
            <a:pPr marL="0" indent="0" algn="just">
              <a:buNone/>
            </a:pPr>
            <a:endParaRPr lang="fr-FR" sz="1800" b="1" dirty="0"/>
          </a:p>
          <a:p>
            <a:pPr marL="0" indent="0" algn="just">
              <a:buNone/>
            </a:pPr>
            <a:endParaRPr lang="fr-F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415BE59-6BCF-4754-A89A-B2843C87B2AE}"/>
              </a:ext>
            </a:extLst>
          </p:cNvPr>
          <p:cNvSpPr txBox="1">
            <a:spLocks/>
          </p:cNvSpPr>
          <p:nvPr/>
        </p:nvSpPr>
        <p:spPr>
          <a:xfrm>
            <a:off x="158620" y="1875453"/>
            <a:ext cx="11793894" cy="487991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709E6F1-4D13-4DC6-839D-E2A5193D4621}"/>
              </a:ext>
            </a:extLst>
          </p:cNvPr>
          <p:cNvSpPr txBox="1">
            <a:spLocks/>
          </p:cNvSpPr>
          <p:nvPr/>
        </p:nvSpPr>
        <p:spPr>
          <a:xfrm>
            <a:off x="4365523" y="2015411"/>
            <a:ext cx="7073807" cy="473995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522277A-E04E-483B-9994-AC9AB1ED6249}"/>
              </a:ext>
            </a:extLst>
          </p:cNvPr>
          <p:cNvSpPr txBox="1">
            <a:spLocks/>
          </p:cNvSpPr>
          <p:nvPr/>
        </p:nvSpPr>
        <p:spPr>
          <a:xfrm>
            <a:off x="329681" y="349283"/>
            <a:ext cx="11622833" cy="640607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Première décision de la Commission des sanctions de l’AFA, 4 juillet 2019</a:t>
            </a:r>
          </a:p>
          <a:p>
            <a:pPr marL="0" indent="0" algn="just">
              <a:buNone/>
            </a:pPr>
            <a:r>
              <a:rPr lang="fr-FR" sz="1500" b="1" dirty="0"/>
              <a:t>3. Procédure d’évaluation des 1/3</a:t>
            </a:r>
          </a:p>
          <a:p>
            <a:pPr marL="0" lvl="0" indent="0" algn="just">
              <a:buNone/>
            </a:pPr>
            <a:r>
              <a:rPr lang="fr-FR" sz="1500" dirty="0"/>
              <a:t>&gt;&gt; La procédure est mise en place en 2018, postérieurement au contrôle de l’AFA. Cependant, elle n’est toujours pas déployée effectivement en sept. 2018.</a:t>
            </a:r>
          </a:p>
          <a:p>
            <a:pPr marL="0" indent="0" algn="just">
              <a:buNone/>
            </a:pPr>
            <a:r>
              <a:rPr lang="fr-FR" sz="1500" dirty="0">
                <a:sym typeface="Wingdings" panose="05000000000000000000" pitchFamily="2" charset="2"/>
              </a:rPr>
              <a:t></a:t>
            </a:r>
            <a:r>
              <a:rPr lang="fr-FR" sz="1500" dirty="0"/>
              <a:t> La société s’est dotée d’un ensemble de procédures et d’outils différenciés concernant les clients et fournisseurs à risques. Évaluation en 2019 des tiers dans 30 des 44 pays.</a:t>
            </a:r>
            <a:endParaRPr lang="fr-FR" sz="1500" b="1" dirty="0"/>
          </a:p>
          <a:p>
            <a:pPr marL="0" indent="0" algn="just">
              <a:buNone/>
            </a:pPr>
            <a:r>
              <a:rPr lang="fr-FR" sz="1500" b="1" dirty="0"/>
              <a:t>4. Procédures comptables</a:t>
            </a:r>
          </a:p>
          <a:p>
            <a:pPr marL="0" lvl="0" indent="0" algn="just">
              <a:buNone/>
            </a:pPr>
            <a:r>
              <a:rPr lang="fr-FR" sz="1500" dirty="0"/>
              <a:t>&gt;&gt; Absence de spécificité par rapport au risque de corruption ; reproche que le système comptable permette une modification manuelle des écritures</a:t>
            </a:r>
          </a:p>
          <a:p>
            <a:pPr marL="0" indent="0" algn="just">
              <a:buNone/>
            </a:pPr>
            <a:r>
              <a:rPr lang="fr-FR" sz="1500" dirty="0">
                <a:sym typeface="Wingdings" panose="05000000000000000000" pitchFamily="2" charset="2"/>
              </a:rPr>
              <a:t></a:t>
            </a:r>
            <a:r>
              <a:rPr lang="fr-FR" sz="1500" dirty="0"/>
              <a:t> Actualisation significative en 2018 et 2019 visant à intégrer une 20 aine de nouvelles procédures de contrôle spécifiques à l’identification et à la prévention des risques de corruption. </a:t>
            </a:r>
            <a:endParaRPr lang="fr-FR" sz="1500" b="1" dirty="0"/>
          </a:p>
          <a:p>
            <a:pPr marL="0" indent="0" algn="just">
              <a:buNone/>
            </a:pPr>
            <a:r>
              <a:rPr lang="fr-FR" sz="1500" b="1" dirty="0"/>
              <a:t>5. Dispositif de contrôle et d’évaluation interne des mesures</a:t>
            </a:r>
          </a:p>
          <a:p>
            <a:pPr lvl="0">
              <a:spcBef>
                <a:spcPts val="800"/>
              </a:spcBef>
              <a:buFontTx/>
              <a:buChar char="-"/>
            </a:pPr>
            <a:r>
              <a:rPr lang="fr-FR" sz="1500" dirty="0"/>
              <a:t>Absence d’un dispositif spécialement applicables aux mesures imposées par le II de l’article 17.</a:t>
            </a:r>
          </a:p>
          <a:p>
            <a:pPr lvl="0">
              <a:spcBef>
                <a:spcPts val="800"/>
              </a:spcBef>
              <a:buFontTx/>
              <a:buChar char="-"/>
            </a:pPr>
            <a:r>
              <a:rPr lang="fr-FR" sz="1500" dirty="0"/>
              <a:t>Indépendance du directeur audit non garantie (rattachement au directeur financier)</a:t>
            </a:r>
          </a:p>
          <a:p>
            <a:pPr marL="0" indent="0" algn="just">
              <a:spcBef>
                <a:spcPts val="800"/>
              </a:spcBef>
              <a:buNone/>
            </a:pPr>
            <a:r>
              <a:rPr lang="fr-FR" sz="1500" dirty="0">
                <a:sym typeface="Wingdings" panose="05000000000000000000" pitchFamily="2" charset="2"/>
              </a:rPr>
              <a:t></a:t>
            </a:r>
            <a:r>
              <a:rPr lang="fr-FR" sz="1500" dirty="0"/>
              <a:t> L’évaluation des points de contrôles spécifiques aux risques de corruption sont intégrés dans les campagnes d’évaluation du dispositif de contrôle interne lancés en 2018 et 2019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sz="1500" dirty="0">
                <a:sym typeface="Wingdings" panose="05000000000000000000" pitchFamily="2" charset="2"/>
              </a:rPr>
              <a:t></a:t>
            </a:r>
            <a:r>
              <a:rPr lang="fr-FR" sz="1500" dirty="0"/>
              <a:t> Direction de l’audit a été rattachée à la direction du groupe</a:t>
            </a:r>
          </a:p>
          <a:p>
            <a:pPr marL="0" indent="0" algn="just">
              <a:buNone/>
            </a:pPr>
            <a:endParaRPr lang="fr-F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5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2C2562C-8047-4495-9B6C-2FF3018BE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231"/>
            <a:ext cx="6882749" cy="5617538"/>
          </a:xfrm>
          <a:prstGeom prst="rect">
            <a:avLst/>
          </a:prstGeom>
        </p:spPr>
      </p:pic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E8CB5F3-9C75-4AE7-90D0-9BE16CD5F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749" y="270756"/>
            <a:ext cx="5151120" cy="64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D191248-D391-4A23-A05C-C4A94CDE7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59" y="184813"/>
            <a:ext cx="4723786" cy="6488374"/>
          </a:xfrm>
          <a:prstGeom prst="rect">
            <a:avLst/>
          </a:prstGeom>
        </p:spPr>
      </p:pic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9F636A0-7B3E-4D33-8D63-70AA19E03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219" y="3810"/>
            <a:ext cx="5030921" cy="72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415BE59-6BCF-4754-A89A-B2843C87B2AE}"/>
              </a:ext>
            </a:extLst>
          </p:cNvPr>
          <p:cNvSpPr txBox="1">
            <a:spLocks/>
          </p:cNvSpPr>
          <p:nvPr/>
        </p:nvSpPr>
        <p:spPr>
          <a:xfrm>
            <a:off x="158620" y="1875453"/>
            <a:ext cx="11793894" cy="487991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709E6F1-4D13-4DC6-839D-E2A5193D4621}"/>
              </a:ext>
            </a:extLst>
          </p:cNvPr>
          <p:cNvSpPr txBox="1">
            <a:spLocks/>
          </p:cNvSpPr>
          <p:nvPr/>
        </p:nvSpPr>
        <p:spPr>
          <a:xfrm>
            <a:off x="4365523" y="2015411"/>
            <a:ext cx="7073807" cy="473995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522277A-E04E-483B-9994-AC9AB1ED6249}"/>
              </a:ext>
            </a:extLst>
          </p:cNvPr>
          <p:cNvSpPr txBox="1">
            <a:spLocks/>
          </p:cNvSpPr>
          <p:nvPr/>
        </p:nvSpPr>
        <p:spPr>
          <a:xfrm>
            <a:off x="158620" y="186612"/>
            <a:ext cx="11943184" cy="6438123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Arrêt Cass. Com. 20 nov. 2019, n° 18-12.817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B45FB5E-4FE5-46FD-B47F-2396A5BFBA93}"/>
              </a:ext>
            </a:extLst>
          </p:cNvPr>
          <p:cNvSpPr/>
          <p:nvPr/>
        </p:nvSpPr>
        <p:spPr>
          <a:xfrm>
            <a:off x="885805" y="643811"/>
            <a:ext cx="2808514" cy="2743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43EF0D-0E0B-4B33-B786-FED6EFDD9F33}"/>
              </a:ext>
            </a:extLst>
          </p:cNvPr>
          <p:cNvSpPr txBox="1"/>
          <p:nvPr/>
        </p:nvSpPr>
        <p:spPr>
          <a:xfrm>
            <a:off x="1110343" y="1448187"/>
            <a:ext cx="2337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Société BIOMET </a:t>
            </a:r>
          </a:p>
          <a:p>
            <a:endParaRPr lang="fr-FR" sz="1400" dirty="0"/>
          </a:p>
          <a:p>
            <a:r>
              <a:rPr lang="fr-FR" sz="1400" dirty="0"/>
              <a:t>Filiale d’un groupe américain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85D474-A735-4AD5-9D5E-B9C6568B021A}"/>
              </a:ext>
            </a:extLst>
          </p:cNvPr>
          <p:cNvSpPr/>
          <p:nvPr/>
        </p:nvSpPr>
        <p:spPr>
          <a:xfrm>
            <a:off x="900403" y="5775171"/>
            <a:ext cx="2808514" cy="8176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612B78B-65A8-45E9-A6C1-A1070D23F668}"/>
              </a:ext>
            </a:extLst>
          </p:cNvPr>
          <p:cNvSpPr txBox="1"/>
          <p:nvPr/>
        </p:nvSpPr>
        <p:spPr>
          <a:xfrm>
            <a:off x="1548578" y="6029523"/>
            <a:ext cx="142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Société EIC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54A50AD-5B69-4277-88E6-33EE08200CCC}"/>
              </a:ext>
            </a:extLst>
          </p:cNvPr>
          <p:cNvSpPr txBox="1"/>
          <p:nvPr/>
        </p:nvSpPr>
        <p:spPr>
          <a:xfrm>
            <a:off x="1028473" y="3622616"/>
            <a:ext cx="3187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Contrat d’agent d’affaires</a:t>
            </a:r>
          </a:p>
          <a:p>
            <a:r>
              <a:rPr lang="fr-FR" dirty="0"/>
              <a:t>14 mars 2007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Souscription à la politique globale du groupe de lutte c/ la corruption</a:t>
            </a:r>
          </a:p>
          <a:p>
            <a:r>
              <a:rPr lang="fr-FR" dirty="0"/>
              <a:t>15 aout 2010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E816AE3-0CD3-4F0C-AAE2-7539706990F4}"/>
              </a:ext>
            </a:extLst>
          </p:cNvPr>
          <p:cNvSpPr/>
          <p:nvPr/>
        </p:nvSpPr>
        <p:spPr>
          <a:xfrm>
            <a:off x="7228717" y="840845"/>
            <a:ext cx="4002833" cy="22393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Departement</a:t>
            </a:r>
            <a:r>
              <a:rPr lang="fr-FR" dirty="0">
                <a:solidFill>
                  <a:schemeClr val="tx1"/>
                </a:solidFill>
              </a:rPr>
              <a:t> of Justice (DOJ) et Security Exchange Commission (SEC)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= Accord de poursuites différées (APD)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26 mars 2012</a:t>
            </a:r>
          </a:p>
        </p:txBody>
      </p:sp>
      <p:sp>
        <p:nvSpPr>
          <p:cNvPr id="22" name="Flèche : courbe vers la gauche 21">
            <a:extLst>
              <a:ext uri="{FF2B5EF4-FFF2-40B4-BE49-F238E27FC236}">
                <a16:creationId xmlns:a16="http://schemas.microsoft.com/office/drawing/2014/main" id="{9F957B46-63A4-4C12-B183-D8AB8EB4076C}"/>
              </a:ext>
            </a:extLst>
          </p:cNvPr>
          <p:cNvSpPr/>
          <p:nvPr/>
        </p:nvSpPr>
        <p:spPr>
          <a:xfrm rot="10800000">
            <a:off x="90195" y="1809243"/>
            <a:ext cx="682813" cy="4440893"/>
          </a:xfrm>
          <a:prstGeom prst="curved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B2F737A8-7EF5-4EDC-8A52-22D8EB391024}"/>
              </a:ext>
            </a:extLst>
          </p:cNvPr>
          <p:cNvSpPr/>
          <p:nvPr/>
        </p:nvSpPr>
        <p:spPr>
          <a:xfrm>
            <a:off x="4094583" y="1436500"/>
            <a:ext cx="2733869" cy="12324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52556A5-5646-4DA6-8F5E-EF555123F496}"/>
              </a:ext>
            </a:extLst>
          </p:cNvPr>
          <p:cNvSpPr txBox="1"/>
          <p:nvPr/>
        </p:nvSpPr>
        <p:spPr>
          <a:xfrm>
            <a:off x="7811978" y="3507458"/>
            <a:ext cx="32447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Fin des poursuites et  annulation de la mise en accusation à condition que </a:t>
            </a:r>
            <a:r>
              <a:rPr lang="fr-FR" sz="1600" dirty="0" err="1"/>
              <a:t>Biomet</a:t>
            </a:r>
            <a:r>
              <a:rPr lang="fr-FR" sz="1600" dirty="0"/>
              <a:t> respecte ses obligations pendant la durée de l’APD</a:t>
            </a:r>
          </a:p>
          <a:p>
            <a:endParaRPr lang="fr-FR" sz="1600" dirty="0"/>
          </a:p>
          <a:p>
            <a:r>
              <a:rPr lang="fr-FR" sz="1600" dirty="0"/>
              <a:t>&gt;&gt;</a:t>
            </a:r>
            <a:r>
              <a:rPr lang="fr-FR" sz="1600" b="1" dirty="0"/>
              <a:t> « Coopération substantielle de la part des employés, distributeurs et agents commerciaux avec les professionnels de santé avec lesquels ils interagissent »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02EF123-7BAF-41AC-AC09-6F2A14D5D693}"/>
              </a:ext>
            </a:extLst>
          </p:cNvPr>
          <p:cNvSpPr txBox="1"/>
          <p:nvPr/>
        </p:nvSpPr>
        <p:spPr>
          <a:xfrm>
            <a:off x="4827389" y="1625053"/>
            <a:ext cx="19773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Responsabilité en cas de non-respect de l’accord </a:t>
            </a:r>
            <a:r>
              <a:rPr lang="fr-FR" sz="1400" dirty="0"/>
              <a:t>(ce qui implique le respect de l’accord par le partenaire)</a:t>
            </a:r>
          </a:p>
        </p:txBody>
      </p:sp>
      <p:sp>
        <p:nvSpPr>
          <p:cNvPr id="31" name="Flèche : courbe vers la gauche 30">
            <a:extLst>
              <a:ext uri="{FF2B5EF4-FFF2-40B4-BE49-F238E27FC236}">
                <a16:creationId xmlns:a16="http://schemas.microsoft.com/office/drawing/2014/main" id="{F7F8FF21-1BB2-4573-9419-C22DCF82888D}"/>
              </a:ext>
            </a:extLst>
          </p:cNvPr>
          <p:cNvSpPr/>
          <p:nvPr/>
        </p:nvSpPr>
        <p:spPr>
          <a:xfrm flipV="1">
            <a:off x="3857905" y="1809242"/>
            <a:ext cx="625755" cy="4440894"/>
          </a:xfrm>
          <a:prstGeom prst="curvedLef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F89CB-78E0-415D-A9F3-C0067DF00848}"/>
              </a:ext>
            </a:extLst>
          </p:cNvPr>
          <p:cNvSpPr txBox="1">
            <a:spLocks/>
          </p:cNvSpPr>
          <p:nvPr/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Devoir de vigilance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Loi n° 2017-399 du 27 mars 2017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415BE59-6BCF-4754-A89A-B2843C87B2AE}"/>
              </a:ext>
            </a:extLst>
          </p:cNvPr>
          <p:cNvSpPr txBox="1">
            <a:spLocks/>
          </p:cNvSpPr>
          <p:nvPr/>
        </p:nvSpPr>
        <p:spPr>
          <a:xfrm>
            <a:off x="158620" y="1875453"/>
            <a:ext cx="11793894" cy="487991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66B0E9-8742-4363-8B53-9DEBDE2AE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55" y="1875453"/>
            <a:ext cx="3302877" cy="4674637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709E6F1-4D13-4DC6-839D-E2A5193D4621}"/>
              </a:ext>
            </a:extLst>
          </p:cNvPr>
          <p:cNvSpPr txBox="1">
            <a:spLocks/>
          </p:cNvSpPr>
          <p:nvPr/>
        </p:nvSpPr>
        <p:spPr>
          <a:xfrm>
            <a:off x="4365523" y="2015411"/>
            <a:ext cx="7073807" cy="473995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Principes issus du guide pour les plans de vigilance (Sherpa)</a:t>
            </a:r>
          </a:p>
          <a:p>
            <a:r>
              <a:rPr lang="fr-FR" dirty="0"/>
              <a:t>Élaboration du plan </a:t>
            </a:r>
          </a:p>
          <a:p>
            <a:pPr marL="0" indent="0">
              <a:spcBef>
                <a:spcPts val="800"/>
              </a:spcBef>
              <a:buNone/>
            </a:pPr>
            <a:endParaRPr lang="fr-FR" sz="1600" dirty="0"/>
          </a:p>
          <a:p>
            <a:pPr marL="0" indent="0">
              <a:spcBef>
                <a:spcPts val="800"/>
              </a:spcBef>
              <a:buNone/>
            </a:pPr>
            <a:r>
              <a:rPr lang="fr-FR" sz="1600" dirty="0"/>
              <a:t>Lisibilité et accessibilité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sz="1600" dirty="0"/>
              <a:t>Exhaustivité, transparence et sincérité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sz="1600" dirty="0"/>
              <a:t>Gouvernance du plan </a:t>
            </a:r>
          </a:p>
          <a:p>
            <a:pPr marL="0" indent="0">
              <a:spcBef>
                <a:spcPts val="800"/>
              </a:spcBef>
              <a:buNone/>
            </a:pPr>
            <a:endParaRPr lang="fr-FR" sz="1600" dirty="0"/>
          </a:p>
          <a:p>
            <a:r>
              <a:rPr lang="fr-FR" dirty="0"/>
              <a:t>Contenu du plan </a:t>
            </a:r>
          </a:p>
          <a:p>
            <a:pPr marL="0" indent="0">
              <a:spcBef>
                <a:spcPts val="800"/>
              </a:spcBef>
              <a:buNone/>
            </a:pPr>
            <a:endParaRPr lang="fr-FR" sz="1600" dirty="0"/>
          </a:p>
          <a:p>
            <a:pPr marL="0" indent="0">
              <a:spcBef>
                <a:spcPts val="800"/>
              </a:spcBef>
              <a:buNone/>
            </a:pPr>
            <a:r>
              <a:rPr lang="fr-FR" sz="1600" dirty="0"/>
              <a:t>Une cartographie détaillée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sz="1600" dirty="0"/>
              <a:t>Une évaluation régulière des filiales et partenaires commerciaux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sz="1600" dirty="0"/>
              <a:t>L’atténuation des risques ou la prévention des atteintes graves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sz="1600" dirty="0"/>
              <a:t>Les mécanismes d’alerte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7EC863-2BCA-467D-A1BA-AA149C458305}"/>
              </a:ext>
            </a:extLst>
          </p:cNvPr>
          <p:cNvSpPr txBox="1"/>
          <p:nvPr/>
        </p:nvSpPr>
        <p:spPr>
          <a:xfrm>
            <a:off x="687354" y="1229122"/>
            <a:ext cx="330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Rapport ONG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Février 2019</a:t>
            </a:r>
          </a:p>
        </p:txBody>
      </p:sp>
    </p:spTree>
    <p:extLst>
      <p:ext uri="{BB962C8B-B14F-4D97-AF65-F5344CB8AC3E}">
        <p14:creationId xmlns:p14="http://schemas.microsoft.com/office/powerpoint/2010/main" val="364667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ille « Diamant » 16 x 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27_TF03031015.potx" id="{279D8483-FEC4-493E-8623-50EDEE572571}" vid="{C6323C96-A580-438B-819B-4C114D20E042}"/>
    </a:ext>
  </a:extLst>
</a:theme>
</file>

<file path=ppt/theme/theme2.xml><?xml version="1.0" encoding="utf-8"?>
<a:theme xmlns:a="http://schemas.openxmlformats.org/drawingml/2006/main" name="Thème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1606</Words>
  <Application>Microsoft Office PowerPoint</Application>
  <PresentationFormat>Grand écran</PresentationFormat>
  <Paragraphs>161</Paragraphs>
  <Slides>16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Wingdings</vt:lpstr>
      <vt:lpstr>Grille « Diamant » 16 x 9</vt:lpstr>
      <vt:lpstr> Les incitations, outils de la compliance  Incitations et Entreprises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Total assignée par six ONG pour manquement au devoir de vigilance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incitations, outils de la compliance  Incitations et Entreprises</dc:title>
  <dc:creator>Marion Larouer</dc:creator>
  <cp:lastModifiedBy>CELINE GOMES</cp:lastModifiedBy>
  <cp:revision>110</cp:revision>
  <dcterms:created xsi:type="dcterms:W3CDTF">2019-12-09T15:19:53Z</dcterms:created>
  <dcterms:modified xsi:type="dcterms:W3CDTF">2020-05-06T14:25:13Z</dcterms:modified>
</cp:coreProperties>
</file>