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82" r:id="rId4"/>
    <p:sldId id="257" r:id="rId5"/>
    <p:sldId id="278" r:id="rId6"/>
    <p:sldId id="279" r:id="rId7"/>
    <p:sldId id="277" r:id="rId8"/>
    <p:sldId id="281" r:id="rId9"/>
    <p:sldId id="285" r:id="rId10"/>
    <p:sldId id="280" r:id="rId11"/>
    <p:sldId id="283" r:id="rId12"/>
    <p:sldId id="259" r:id="rId13"/>
    <p:sldId id="284" r:id="rId14"/>
    <p:sldId id="258" r:id="rId15"/>
    <p:sldId id="272" r:id="rId16"/>
    <p:sldId id="261" r:id="rId17"/>
    <p:sldId id="260" r:id="rId18"/>
    <p:sldId id="262" r:id="rId19"/>
    <p:sldId id="265" r:id="rId20"/>
    <p:sldId id="276" r:id="rId21"/>
    <p:sldId id="266" r:id="rId22"/>
    <p:sldId id="267" r:id="rId23"/>
    <p:sldId id="268" r:id="rId24"/>
    <p:sldId id="286" r:id="rId25"/>
    <p:sldId id="275" r:id="rId26"/>
    <p:sldId id="27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CASULA" initials="MC" lastIdx="1" clrIdx="0">
    <p:extLst>
      <p:ext uri="{19B8F6BF-5375-455C-9EA6-DF929625EA0E}">
        <p15:presenceInfo xmlns:p15="http://schemas.microsoft.com/office/powerpoint/2012/main" userId="MARINA CASU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C6F01D8-0E01-4A83-A747-BC1F409C9C71}" type="datetimeFigureOut">
              <a:rPr lang="fr-FR" smtClean="0"/>
              <a:t>23/05/2019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201738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6F01D8-0E01-4A83-A747-BC1F409C9C71}" type="datetimeFigureOut">
              <a:rPr lang="fr-FR" smtClean="0"/>
              <a:t>23/05/2019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98835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6F01D8-0E01-4A83-A747-BC1F409C9C71}" type="datetimeFigureOut">
              <a:rPr lang="fr-FR" smtClean="0"/>
              <a:t>23/05/2019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391169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6F01D8-0E01-4A83-A747-BC1F409C9C71}" type="datetimeFigureOut">
              <a:rPr lang="fr-FR" smtClean="0"/>
              <a:t>23/05/2019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19679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C6F01D8-0E01-4A83-A747-BC1F409C9C71}" type="datetimeFigureOut">
              <a:rPr lang="fr-FR" smtClean="0"/>
              <a:t>23/05/2019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37992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6F01D8-0E01-4A83-A747-BC1F409C9C71}" type="datetimeFigureOut">
              <a:rPr lang="fr-FR" smtClean="0"/>
              <a:t>23/05/2019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256825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6F01D8-0E01-4A83-A747-BC1F409C9C71}" type="datetimeFigureOut">
              <a:rPr lang="fr-FR" smtClean="0"/>
              <a:t>23/05/2019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88151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C6F01D8-0E01-4A83-A747-BC1F409C9C71}" type="datetimeFigureOut">
              <a:rPr lang="fr-FR" smtClean="0"/>
              <a:t>23/05/2019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343234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6F01D8-0E01-4A83-A747-BC1F409C9C71}" type="datetimeFigureOut">
              <a:rPr lang="fr-FR" smtClean="0"/>
              <a:t>23/05/2019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305730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C6F01D8-0E01-4A83-A747-BC1F409C9C71}" type="datetimeFigureOut">
              <a:rPr lang="fr-FR" smtClean="0"/>
              <a:t>23/05/2019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377978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C6F01D8-0E01-4A83-A747-BC1F409C9C71}" type="datetimeFigureOut">
              <a:rPr lang="fr-FR" smtClean="0"/>
              <a:t>23/05/2019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151CCC-65F0-4FF8-BF0B-75A552051A01}" type="slidenum">
              <a:rPr lang="fr-FR" smtClean="0"/>
              <a:t>‹N°›</a:t>
            </a:fld>
            <a:endParaRPr lang="fr-FR"/>
          </a:p>
        </p:txBody>
      </p:sp>
    </p:spTree>
    <p:extLst>
      <p:ext uri="{BB962C8B-B14F-4D97-AF65-F5344CB8AC3E}">
        <p14:creationId xmlns:p14="http://schemas.microsoft.com/office/powerpoint/2010/main" val="14108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F01D8-0E01-4A83-A747-BC1F409C9C71}" type="datetimeFigureOut">
              <a:rPr lang="fr-FR" smtClean="0"/>
              <a:t>23/05/2019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51CCC-65F0-4FF8-BF0B-75A552051A01}" type="slidenum">
              <a:rPr lang="fr-FR" smtClean="0"/>
              <a:t>‹N°›</a:t>
            </a:fld>
            <a:endParaRPr lang="fr-FR"/>
          </a:p>
        </p:txBody>
      </p:sp>
    </p:spTree>
    <p:extLst>
      <p:ext uri="{BB962C8B-B14F-4D97-AF65-F5344CB8AC3E}">
        <p14:creationId xmlns:p14="http://schemas.microsoft.com/office/powerpoint/2010/main" val="331032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0561" y="383177"/>
            <a:ext cx="10772502" cy="2316481"/>
          </a:xfrm>
          <a:ln>
            <a:solidFill>
              <a:schemeClr val="accent1"/>
            </a:solidFill>
          </a:ln>
        </p:spPr>
        <p:txBody>
          <a:bodyPr>
            <a:noAutofit/>
          </a:bodyPr>
          <a:lstStyle/>
          <a:p>
            <a:r>
              <a:rPr lang="fr-FR" sz="4000" b="1" dirty="0"/>
              <a:t>« Innovation sociale et territoires face aux enjeux du vieillissement : l’expérience du</a:t>
            </a:r>
            <a:br>
              <a:rPr lang="fr-FR" sz="4000" b="1" dirty="0"/>
            </a:br>
            <a:r>
              <a:rPr lang="fr-FR" sz="4000" b="1" dirty="0"/>
              <a:t>programme </a:t>
            </a:r>
            <a:r>
              <a:rPr lang="fr-FR" sz="4000" b="1" dirty="0" smtClean="0"/>
              <a:t>ÂGIR (</a:t>
            </a:r>
            <a:r>
              <a:rPr lang="fr-FR" sz="4000" b="1" i="1" dirty="0"/>
              <a:t>Âge, innovation sociale et </a:t>
            </a:r>
            <a:r>
              <a:rPr lang="fr-FR" sz="4000" b="1" i="1" dirty="0" smtClean="0"/>
              <a:t>réflexivité) </a:t>
            </a:r>
            <a:r>
              <a:rPr lang="fr-FR" sz="4000" b="1" dirty="0"/>
              <a:t>»</a:t>
            </a:r>
          </a:p>
        </p:txBody>
      </p:sp>
      <p:sp>
        <p:nvSpPr>
          <p:cNvPr id="3" name="Sous-titre 2"/>
          <p:cNvSpPr>
            <a:spLocks noGrp="1"/>
          </p:cNvSpPr>
          <p:nvPr>
            <p:ph type="subTitle" idx="1"/>
          </p:nvPr>
        </p:nvSpPr>
        <p:spPr>
          <a:xfrm>
            <a:off x="6467475" y="2857501"/>
            <a:ext cx="5324475" cy="3691346"/>
          </a:xfrm>
          <a:ln>
            <a:solidFill>
              <a:schemeClr val="accent1"/>
            </a:solidFill>
          </a:ln>
        </p:spPr>
        <p:txBody>
          <a:bodyPr>
            <a:normAutofit fontScale="70000" lnSpcReduction="20000"/>
          </a:bodyPr>
          <a:lstStyle/>
          <a:p>
            <a:pPr>
              <a:lnSpc>
                <a:spcPct val="120000"/>
              </a:lnSpc>
            </a:pPr>
            <a:r>
              <a:rPr lang="fr-FR" sz="2300" dirty="0">
                <a:latin typeface="Calibri" panose="020F0502020204030204" pitchFamily="34" charset="0"/>
                <a:cs typeface="Times New Roman" panose="02020603050405020304" pitchFamily="18" charset="0"/>
              </a:rPr>
              <a:t>Marina CASULA</a:t>
            </a:r>
          </a:p>
          <a:p>
            <a:pPr>
              <a:lnSpc>
                <a:spcPct val="120000"/>
              </a:lnSpc>
            </a:pPr>
            <a:r>
              <a:rPr lang="fr-FR" sz="2300" dirty="0" smtClean="0">
                <a:latin typeface="Calibri" panose="020F0502020204030204" pitchFamily="34" charset="0"/>
                <a:cs typeface="Times New Roman" panose="02020603050405020304" pitchFamily="18" charset="0"/>
              </a:rPr>
              <a:t>Maîtresse </a:t>
            </a:r>
            <a:r>
              <a:rPr lang="fr-FR" sz="2300" dirty="0">
                <a:latin typeface="Calibri" panose="020F0502020204030204" pitchFamily="34" charset="0"/>
                <a:cs typeface="Times New Roman" panose="02020603050405020304" pitchFamily="18" charset="0"/>
              </a:rPr>
              <a:t>de conférences en Sociologie</a:t>
            </a:r>
          </a:p>
          <a:p>
            <a:pPr>
              <a:lnSpc>
                <a:spcPct val="120000"/>
              </a:lnSpc>
            </a:pPr>
            <a:r>
              <a:rPr lang="fr-FR" sz="2300" dirty="0" smtClean="0">
                <a:latin typeface="Calibri" panose="020F0502020204030204" pitchFamily="34" charset="0"/>
                <a:cs typeface="Times New Roman" panose="02020603050405020304" pitchFamily="18" charset="0"/>
              </a:rPr>
              <a:t>IDET-COM, Université </a:t>
            </a:r>
            <a:r>
              <a:rPr lang="fr-FR" sz="2300" dirty="0">
                <a:latin typeface="Calibri" panose="020F0502020204030204" pitchFamily="34" charset="0"/>
                <a:cs typeface="Times New Roman" panose="02020603050405020304" pitchFamily="18" charset="0"/>
              </a:rPr>
              <a:t>Toulouse 1 </a:t>
            </a:r>
            <a:r>
              <a:rPr lang="fr-FR" sz="2300" dirty="0" smtClean="0">
                <a:latin typeface="Calibri" panose="020F0502020204030204" pitchFamily="34" charset="0"/>
                <a:cs typeface="Times New Roman" panose="02020603050405020304" pitchFamily="18" charset="0"/>
              </a:rPr>
              <a:t>Capitole</a:t>
            </a:r>
          </a:p>
          <a:p>
            <a:pPr>
              <a:lnSpc>
                <a:spcPct val="120000"/>
              </a:lnSpc>
            </a:pPr>
            <a:r>
              <a:rPr lang="fr-FR" sz="2300" dirty="0" smtClean="0">
                <a:latin typeface="Calibri" panose="020F0502020204030204" pitchFamily="34" charset="0"/>
                <a:cs typeface="Times New Roman" panose="02020603050405020304" pitchFamily="18" charset="0"/>
              </a:rPr>
              <a:t>Alice ROUYER</a:t>
            </a:r>
          </a:p>
          <a:p>
            <a:pPr>
              <a:lnSpc>
                <a:spcPct val="120000"/>
              </a:lnSpc>
            </a:pPr>
            <a:r>
              <a:rPr lang="fr-FR" sz="2300" dirty="0" smtClean="0">
                <a:latin typeface="Calibri" panose="020F0502020204030204" pitchFamily="34" charset="0"/>
                <a:cs typeface="Times New Roman" panose="02020603050405020304" pitchFamily="18" charset="0"/>
              </a:rPr>
              <a:t>Maîtresse de conférences en Géographie-Aménagement</a:t>
            </a:r>
          </a:p>
          <a:p>
            <a:pPr>
              <a:lnSpc>
                <a:spcPct val="120000"/>
              </a:lnSpc>
            </a:pPr>
            <a:r>
              <a:rPr lang="fr-FR" sz="2300" dirty="0" smtClean="0">
                <a:latin typeface="Calibri" panose="020F0502020204030204" pitchFamily="34" charset="0"/>
                <a:cs typeface="Times New Roman" panose="02020603050405020304" pitchFamily="18" charset="0"/>
              </a:rPr>
              <a:t>LISST-CIEU, Université Toulouse 2 Jean-Jaurès</a:t>
            </a:r>
          </a:p>
          <a:p>
            <a:pPr>
              <a:lnSpc>
                <a:spcPct val="120000"/>
              </a:lnSpc>
            </a:pPr>
            <a:endParaRPr lang="fr-FR" sz="2300" dirty="0" smtClean="0">
              <a:latin typeface="Calibri" panose="020F0502020204030204" pitchFamily="34" charset="0"/>
              <a:cs typeface="Times New Roman" panose="02020603050405020304" pitchFamily="18" charset="0"/>
            </a:endParaRPr>
          </a:p>
          <a:p>
            <a:pPr>
              <a:lnSpc>
                <a:spcPct val="120000"/>
              </a:lnSpc>
            </a:pPr>
            <a:r>
              <a:rPr lang="fr-FR" sz="2300" b="1" dirty="0" smtClean="0">
                <a:latin typeface="Calibri" panose="020F0502020204030204" pitchFamily="34" charset="0"/>
                <a:cs typeface="Times New Roman" panose="02020603050405020304" pitchFamily="18" charset="0"/>
              </a:rPr>
              <a:t>Colloque </a:t>
            </a:r>
            <a:r>
              <a:rPr lang="fr-FR" sz="2300" b="1" dirty="0">
                <a:latin typeface="Calibri" panose="020F0502020204030204" pitchFamily="34" charset="0"/>
                <a:cs typeface="Times New Roman" panose="02020603050405020304" pitchFamily="18" charset="0"/>
              </a:rPr>
              <a:t>Innovation et territoires face aux inégalités</a:t>
            </a:r>
          </a:p>
          <a:p>
            <a:pPr>
              <a:lnSpc>
                <a:spcPct val="120000"/>
              </a:lnSpc>
            </a:pPr>
            <a:r>
              <a:rPr lang="fr-FR" sz="2300" dirty="0" smtClean="0">
                <a:latin typeface="Calibri" panose="020F0502020204030204" pitchFamily="34" charset="0"/>
                <a:cs typeface="Times New Roman" panose="02020603050405020304" pitchFamily="18" charset="0"/>
              </a:rPr>
              <a:t>22-25 </a:t>
            </a:r>
            <a:r>
              <a:rPr lang="fr-FR" sz="2300" dirty="0">
                <a:latin typeface="Calibri" panose="020F0502020204030204" pitchFamily="34" charset="0"/>
                <a:cs typeface="Times New Roman" panose="02020603050405020304" pitchFamily="18" charset="0"/>
              </a:rPr>
              <a:t>mai 2019</a:t>
            </a:r>
          </a:p>
          <a:p>
            <a:pPr>
              <a:lnSpc>
                <a:spcPct val="120000"/>
              </a:lnSpc>
            </a:pPr>
            <a:r>
              <a:rPr lang="fr-FR" sz="2300" dirty="0">
                <a:latin typeface="Calibri" panose="020F0502020204030204" pitchFamily="34" charset="0"/>
                <a:cs typeface="Times New Roman" panose="02020603050405020304" pitchFamily="18" charset="0"/>
              </a:rPr>
              <a:t>Université du Québec à Rimouski</a:t>
            </a:r>
            <a:endParaRPr lang="fr-FR" sz="2300" dirty="0" smtClean="0">
              <a:latin typeface="Calibri" panose="020F0502020204030204" pitchFamily="34" charset="0"/>
              <a:cs typeface="Times New Roman" panose="02020603050405020304" pitchFamily="18" charset="0"/>
            </a:endParaRPr>
          </a:p>
          <a:p>
            <a:endParaRPr lang="fr-FR" dirty="0"/>
          </a:p>
          <a:p>
            <a:endParaRPr lang="fr-FR" dirty="0"/>
          </a:p>
        </p:txBody>
      </p:sp>
      <p:pic>
        <p:nvPicPr>
          <p:cNvPr id="5" name="Image 4"/>
          <p:cNvPicPr>
            <a:picLocks noChangeAspect="1"/>
          </p:cNvPicPr>
          <p:nvPr/>
        </p:nvPicPr>
        <p:blipFill>
          <a:blip r:embed="rId2"/>
          <a:stretch>
            <a:fillRect/>
          </a:stretch>
        </p:blipFill>
        <p:spPr>
          <a:xfrm>
            <a:off x="174732" y="3260751"/>
            <a:ext cx="5963525" cy="2988945"/>
          </a:xfrm>
          <a:prstGeom prst="rect">
            <a:avLst/>
          </a:prstGeom>
        </p:spPr>
      </p:pic>
    </p:spTree>
    <p:extLst>
      <p:ext uri="{BB962C8B-B14F-4D97-AF65-F5344CB8AC3E}">
        <p14:creationId xmlns:p14="http://schemas.microsoft.com/office/powerpoint/2010/main" val="322851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Contexte(s</a:t>
            </a:r>
            <a:r>
              <a:rPr lang="fr-FR" dirty="0" smtClean="0">
                <a:solidFill>
                  <a:schemeClr val="accent1"/>
                </a:solidFill>
              </a:rPr>
              <a:t>)  académiques</a:t>
            </a:r>
            <a:endParaRPr lang="fr-FR" dirty="0">
              <a:solidFill>
                <a:schemeClr val="accent1"/>
              </a:solidFill>
            </a:endParaRPr>
          </a:p>
        </p:txBody>
      </p:sp>
      <p:sp>
        <p:nvSpPr>
          <p:cNvPr id="8" name="Espace réservé du contenu 7"/>
          <p:cNvSpPr>
            <a:spLocks noGrp="1"/>
          </p:cNvSpPr>
          <p:nvPr>
            <p:ph idx="1"/>
          </p:nvPr>
        </p:nvSpPr>
        <p:spPr>
          <a:xfrm>
            <a:off x="838200" y="2218469"/>
            <a:ext cx="10515600" cy="3958493"/>
          </a:xfrm>
          <a:ln>
            <a:solidFill>
              <a:schemeClr val="accent1">
                <a:shade val="50000"/>
              </a:schemeClr>
            </a:solidFill>
          </a:ln>
        </p:spPr>
        <p:txBody>
          <a:bodyPr/>
          <a:lstStyle/>
          <a:p>
            <a:r>
              <a:rPr lang="fr-FR" dirty="0" smtClean="0"/>
              <a:t>+ structuration d’un réseau de recherche interdisciplinaire sur Toulouse (en lien avec mise en place Axe Vieillissement qualité de vie et Handicap à la MSHS-Toulouse, 2011-18)</a:t>
            </a:r>
          </a:p>
          <a:p>
            <a:r>
              <a:rPr lang="fr-FR" dirty="0" smtClean="0"/>
              <a:t>Divers projets exploratoires qui nous ont permis de nous affranchir de la question de l’acceptabilité des innovations </a:t>
            </a:r>
            <a:r>
              <a:rPr lang="fr-FR" dirty="0" err="1" smtClean="0"/>
              <a:t>socio-techniques</a:t>
            </a:r>
            <a:r>
              <a:rPr lang="fr-FR" dirty="0" smtClean="0"/>
              <a:t> à une volonté de favoriser la </a:t>
            </a:r>
            <a:r>
              <a:rPr lang="fr-FR" dirty="0" err="1" smtClean="0"/>
              <a:t>co</a:t>
            </a:r>
            <a:r>
              <a:rPr lang="fr-FR" dirty="0" smtClean="0"/>
              <a:t>-construction de ces innovations pour et par les personnes concernées par l’avancée en âge</a:t>
            </a:r>
          </a:p>
          <a:p>
            <a:r>
              <a:rPr lang="fr-FR" dirty="0" smtClean="0"/>
              <a:t>Des chercheuses </a:t>
            </a:r>
            <a:r>
              <a:rPr lang="fr-FR" dirty="0" err="1" smtClean="0"/>
              <a:t>in-disciplinées</a:t>
            </a:r>
            <a:r>
              <a:rPr lang="fr-FR" dirty="0" smtClean="0"/>
              <a:t>…</a:t>
            </a:r>
            <a:endParaRPr lang="fr-FR" dirty="0"/>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401115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solidFill>
                  <a:schemeClr val="accent1"/>
                </a:solidFill>
              </a:rPr>
              <a:t>Influences théoriques pour </a:t>
            </a:r>
            <a:r>
              <a:rPr lang="fr-FR" sz="4400" b="1" dirty="0" err="1" smtClean="0">
                <a:solidFill>
                  <a:schemeClr val="accent1"/>
                </a:solidFill>
              </a:rPr>
              <a:t>re-penser</a:t>
            </a:r>
            <a:r>
              <a:rPr lang="fr-FR" sz="4400" b="1" dirty="0" smtClean="0">
                <a:solidFill>
                  <a:schemeClr val="accent1"/>
                </a:solidFill>
              </a:rPr>
              <a:t> les innovations au service de l’avancée en âge</a:t>
            </a:r>
            <a:endParaRPr lang="fr-FR" sz="4400" b="1" dirty="0">
              <a:solidFill>
                <a:schemeClr val="accent1"/>
              </a:solidFill>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296044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23875" y="2038349"/>
            <a:ext cx="11096625" cy="4138613"/>
          </a:xfrm>
          <a:ln>
            <a:solidFill>
              <a:schemeClr val="accent1">
                <a:shade val="50000"/>
              </a:schemeClr>
            </a:solidFill>
          </a:ln>
        </p:spPr>
        <p:txBody>
          <a:bodyPr>
            <a:normAutofit fontScale="92500" lnSpcReduction="20000"/>
          </a:bodyPr>
          <a:lstStyle/>
          <a:p>
            <a:pPr algn="just"/>
            <a:r>
              <a:rPr lang="fr-FR" dirty="0" smtClean="0"/>
              <a:t>Sociologie des sciences et de l’innovation (</a:t>
            </a:r>
            <a:r>
              <a:rPr lang="fr-FR" dirty="0" err="1" smtClean="0"/>
              <a:t>Callon</a:t>
            </a:r>
            <a:r>
              <a:rPr lang="fr-FR" dirty="0" smtClean="0"/>
              <a:t>, </a:t>
            </a:r>
            <a:r>
              <a:rPr lang="fr-FR" dirty="0" err="1" smtClean="0"/>
              <a:t>Latour</a:t>
            </a:r>
            <a:r>
              <a:rPr lang="fr-FR" dirty="0" smtClean="0"/>
              <a:t>, </a:t>
            </a:r>
            <a:r>
              <a:rPr lang="fr-FR" dirty="0" err="1" smtClean="0"/>
              <a:t>Akrich</a:t>
            </a:r>
            <a:r>
              <a:rPr lang="fr-FR" dirty="0" smtClean="0"/>
              <a:t>…) pour rendre compte d’un régime d’innovation reposant sur l’intéressement des personnes concernées par le(s) dispositif(s) à inventer pour résoudre un problème commun et reposant sur une hybridation des savoirs </a:t>
            </a:r>
          </a:p>
          <a:p>
            <a:pPr algn="just"/>
            <a:r>
              <a:rPr lang="fr-FR" dirty="0" smtClean="0"/>
              <a:t>En résonnance avec les travaux questionnant les formes et les enjeux de la participation dans la construction des politiques publiques (</a:t>
            </a:r>
            <a:r>
              <a:rPr lang="fr-FR" dirty="0" err="1" smtClean="0"/>
              <a:t>Blondiaux</a:t>
            </a:r>
            <a:r>
              <a:rPr lang="fr-FR" dirty="0" smtClean="0"/>
              <a:t>, </a:t>
            </a:r>
            <a:r>
              <a:rPr lang="fr-FR" dirty="0" err="1" smtClean="0"/>
              <a:t>Fourniau</a:t>
            </a:r>
            <a:r>
              <a:rPr lang="fr-FR" dirty="0" smtClean="0"/>
              <a:t>, GIS Démocratie et Participation)</a:t>
            </a:r>
          </a:p>
          <a:p>
            <a:pPr algn="just"/>
            <a:r>
              <a:rPr lang="fr-FR" dirty="0" smtClean="0"/>
              <a:t>Les travaux sur le champ de l’ESS (</a:t>
            </a:r>
            <a:r>
              <a:rPr lang="fr-FR" dirty="0" err="1" smtClean="0"/>
              <a:t>Laville</a:t>
            </a:r>
            <a:r>
              <a:rPr lang="fr-FR" dirty="0" smtClean="0"/>
              <a:t>, …)</a:t>
            </a:r>
          </a:p>
          <a:p>
            <a:pPr algn="just"/>
            <a:r>
              <a:rPr lang="fr-FR" dirty="0" smtClean="0"/>
              <a:t>Travaux interrogeant les modes de coproduction du cadre de vie (projet urbain, projet de territoire, habitat participatif, </a:t>
            </a:r>
            <a:r>
              <a:rPr lang="fr-FR" dirty="0" err="1" smtClean="0"/>
              <a:t>empowerment</a:t>
            </a:r>
            <a:r>
              <a:rPr lang="fr-FR" dirty="0" smtClean="0"/>
              <a:t>/pouvoir d’agir) : </a:t>
            </a:r>
            <a:r>
              <a:rPr lang="fr-FR" dirty="0" err="1" smtClean="0"/>
              <a:t>Bacqué</a:t>
            </a:r>
            <a:r>
              <a:rPr lang="fr-FR" dirty="0" smtClean="0"/>
              <a:t>…</a:t>
            </a:r>
          </a:p>
          <a:p>
            <a:pPr algn="just"/>
            <a:r>
              <a:rPr lang="fr-FR" dirty="0" smtClean="0"/>
              <a:t>Ecologie de l’action </a:t>
            </a:r>
            <a:r>
              <a:rPr lang="fr-FR" smtClean="0"/>
              <a:t>(Morin)</a:t>
            </a:r>
            <a:endParaRPr lang="fr-FR" dirty="0" smtClean="0"/>
          </a:p>
          <a:p>
            <a:endParaRPr lang="fr-FR" dirty="0" smtClean="0"/>
          </a:p>
          <a:p>
            <a:endParaRPr lang="fr-FR" dirty="0"/>
          </a:p>
        </p:txBody>
      </p:sp>
      <p:pic>
        <p:nvPicPr>
          <p:cNvPr id="6" name="Image 5"/>
          <p:cNvPicPr>
            <a:picLocks noChangeAspect="1"/>
          </p:cNvPicPr>
          <p:nvPr/>
        </p:nvPicPr>
        <p:blipFill>
          <a:blip r:embed="rId2"/>
          <a:stretch>
            <a:fillRect/>
          </a:stretch>
        </p:blipFill>
        <p:spPr>
          <a:xfrm>
            <a:off x="10124982" y="-27720"/>
            <a:ext cx="2133785" cy="1853345"/>
          </a:xfrm>
          <a:prstGeom prst="rect">
            <a:avLst/>
          </a:prstGeom>
        </p:spPr>
      </p:pic>
    </p:spTree>
    <p:extLst>
      <p:ext uri="{BB962C8B-B14F-4D97-AF65-F5344CB8AC3E}">
        <p14:creationId xmlns:p14="http://schemas.microsoft.com/office/powerpoint/2010/main" val="1476556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800" b="1" dirty="0">
                <a:solidFill>
                  <a:schemeClr val="accent1"/>
                </a:solidFill>
              </a:rPr>
              <a:t>ÂGIR </a:t>
            </a:r>
            <a:r>
              <a:rPr lang="fr-FR" sz="4800" b="1" dirty="0" smtClean="0">
                <a:solidFill>
                  <a:schemeClr val="accent1"/>
                </a:solidFill>
              </a:rPr>
              <a:t> (Âge</a:t>
            </a:r>
            <a:r>
              <a:rPr lang="fr-FR" sz="4800" b="1" dirty="0">
                <a:solidFill>
                  <a:schemeClr val="accent1"/>
                </a:solidFill>
              </a:rPr>
              <a:t>, innovation sociale et </a:t>
            </a:r>
            <a:r>
              <a:rPr lang="fr-FR" sz="4800" b="1" dirty="0" smtClean="0">
                <a:solidFill>
                  <a:schemeClr val="accent1"/>
                </a:solidFill>
              </a:rPr>
              <a:t>réflexivité): </a:t>
            </a:r>
            <a:r>
              <a:rPr lang="fr-FR" sz="4800" b="1" dirty="0">
                <a:solidFill>
                  <a:schemeClr val="accent1"/>
                </a:solidFill>
              </a:rPr>
              <a:t>rapide présentation</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423481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4793" y="368300"/>
            <a:ext cx="3211319" cy="4351338"/>
          </a:xfrm>
        </p:spPr>
      </p:pic>
      <p:sp>
        <p:nvSpPr>
          <p:cNvPr id="4" name="Espace réservé du contenu 3"/>
          <p:cNvSpPr>
            <a:spLocks noGrp="1"/>
          </p:cNvSpPr>
          <p:nvPr>
            <p:ph sz="half" idx="2"/>
          </p:nvPr>
        </p:nvSpPr>
        <p:spPr>
          <a:xfrm>
            <a:off x="3876674" y="2190750"/>
            <a:ext cx="7991475" cy="4340679"/>
          </a:xfrm>
          <a:ln>
            <a:solidFill>
              <a:schemeClr val="accent1">
                <a:shade val="50000"/>
              </a:schemeClr>
            </a:solidFill>
          </a:ln>
        </p:spPr>
        <p:txBody>
          <a:bodyPr>
            <a:normAutofit fontScale="62500" lnSpcReduction="20000"/>
          </a:bodyPr>
          <a:lstStyle/>
          <a:p>
            <a:pPr algn="just"/>
            <a:r>
              <a:rPr lang="fr-FR" sz="3300" dirty="0">
                <a:latin typeface="Calibri" panose="020F0502020204030204" pitchFamily="34" charset="0"/>
                <a:cs typeface="Times New Roman" panose="02020603050405020304" pitchFamily="18" charset="0"/>
              </a:rPr>
              <a:t>programme de recherche </a:t>
            </a:r>
            <a:r>
              <a:rPr lang="fr-FR" sz="3300" dirty="0" smtClean="0">
                <a:latin typeface="Calibri" panose="020F0502020204030204" pitchFamily="34" charset="0"/>
                <a:cs typeface="Times New Roman" panose="02020603050405020304" pitchFamily="18" charset="0"/>
              </a:rPr>
              <a:t>exploratoire financé par la </a:t>
            </a:r>
            <a:r>
              <a:rPr lang="fr-FR" sz="3300" dirty="0">
                <a:latin typeface="Calibri" panose="020F0502020204030204" pitchFamily="34" charset="0"/>
                <a:cs typeface="Times New Roman" panose="02020603050405020304" pitchFamily="18" charset="0"/>
              </a:rPr>
              <a:t>Mission Interdisciplinarité du Réseau National des Maisons des Sciences de l’Homme et soutenu par </a:t>
            </a:r>
            <a:r>
              <a:rPr lang="fr-FR" sz="3300" dirty="0" smtClean="0">
                <a:latin typeface="Calibri" panose="020F0502020204030204" pitchFamily="34" charset="0"/>
                <a:cs typeface="Times New Roman" panose="02020603050405020304" pitchFamily="18" charset="0"/>
              </a:rPr>
              <a:t>la Maison </a:t>
            </a:r>
            <a:r>
              <a:rPr lang="fr-FR" sz="3300" dirty="0">
                <a:latin typeface="Calibri" panose="020F0502020204030204" pitchFamily="34" charset="0"/>
                <a:cs typeface="Times New Roman" panose="02020603050405020304" pitchFamily="18" charset="0"/>
              </a:rPr>
              <a:t>des Sciences de l’Homme et de la Société de Toulouse </a:t>
            </a:r>
            <a:endParaRPr lang="fr-FR" sz="3300" dirty="0" smtClean="0">
              <a:latin typeface="Calibri" panose="020F0502020204030204" pitchFamily="34" charset="0"/>
              <a:cs typeface="Times New Roman" panose="02020603050405020304" pitchFamily="18" charset="0"/>
            </a:endParaRPr>
          </a:p>
          <a:p>
            <a:pPr algn="just"/>
            <a:r>
              <a:rPr lang="fr-FR" sz="3300" dirty="0" smtClean="0">
                <a:latin typeface="Calibri" panose="020F0502020204030204" pitchFamily="34" charset="0"/>
                <a:cs typeface="Times New Roman" panose="02020603050405020304" pitchFamily="18" charset="0"/>
              </a:rPr>
              <a:t>Un partenariat interdisciplinaire avec un collectif de chercheuses ayant des compétences complémentaires : </a:t>
            </a:r>
          </a:p>
          <a:p>
            <a:pPr marL="0" indent="0" algn="just">
              <a:buNone/>
            </a:pPr>
            <a:r>
              <a:rPr lang="fr-FR" sz="3300" dirty="0" smtClean="0">
                <a:latin typeface="Calibri" panose="020F0502020204030204" pitchFamily="34" charset="0"/>
                <a:cs typeface="Times New Roman" panose="02020603050405020304" pitchFamily="18" charset="0"/>
              </a:rPr>
              <a:t>spécialistes </a:t>
            </a:r>
            <a:r>
              <a:rPr lang="fr-FR" sz="3300" dirty="0">
                <a:latin typeface="Calibri" panose="020F0502020204030204" pitchFamily="34" charset="0"/>
                <a:cs typeface="Times New Roman" panose="02020603050405020304" pitchFamily="18" charset="0"/>
              </a:rPr>
              <a:t>de l’avancée en âge et de </a:t>
            </a:r>
            <a:r>
              <a:rPr lang="fr-FR" sz="3300" dirty="0" smtClean="0">
                <a:latin typeface="Calibri" panose="020F0502020204030204" pitchFamily="34" charset="0"/>
                <a:cs typeface="Times New Roman" panose="02020603050405020304" pitchFamily="18" charset="0"/>
              </a:rPr>
              <a:t>son accompagnement, </a:t>
            </a:r>
            <a:r>
              <a:rPr lang="fr-FR" sz="3300" dirty="0">
                <a:latin typeface="Calibri" panose="020F0502020204030204" pitchFamily="34" charset="0"/>
                <a:cs typeface="Times New Roman" panose="02020603050405020304" pitchFamily="18" charset="0"/>
              </a:rPr>
              <a:t>spécialistes des </a:t>
            </a:r>
            <a:r>
              <a:rPr lang="fr-FR" sz="3300" dirty="0" smtClean="0">
                <a:latin typeface="Calibri" panose="020F0502020204030204" pitchFamily="34" charset="0"/>
                <a:cs typeface="Times New Roman" panose="02020603050405020304" pitchFamily="18" charset="0"/>
              </a:rPr>
              <a:t>environnements </a:t>
            </a:r>
            <a:r>
              <a:rPr lang="fr-FR" sz="3300" dirty="0" smtClean="0">
                <a:latin typeface="Calibri" panose="020F0502020204030204" pitchFamily="34" charset="0"/>
                <a:cs typeface="Times New Roman" panose="02020603050405020304" pitchFamily="18" charset="0"/>
              </a:rPr>
              <a:t>Numériques,</a:t>
            </a:r>
          </a:p>
          <a:p>
            <a:pPr marL="0" indent="0" algn="just">
              <a:buNone/>
            </a:pPr>
            <a:r>
              <a:rPr lang="fr-FR" sz="3300" dirty="0" smtClean="0">
                <a:latin typeface="Calibri" panose="020F0502020204030204" pitchFamily="34" charset="0"/>
                <a:cs typeface="Times New Roman" panose="02020603050405020304" pitchFamily="18" charset="0"/>
              </a:rPr>
              <a:t>spécialistes </a:t>
            </a:r>
            <a:r>
              <a:rPr lang="fr-FR" sz="3300" dirty="0" smtClean="0">
                <a:latin typeface="Calibri" panose="020F0502020204030204" pitchFamily="34" charset="0"/>
                <a:cs typeface="Times New Roman" panose="02020603050405020304" pitchFamily="18" charset="0"/>
              </a:rPr>
              <a:t>de l’évolution </a:t>
            </a:r>
            <a:r>
              <a:rPr lang="fr-FR" sz="3300" dirty="0">
                <a:latin typeface="Calibri" panose="020F0502020204030204" pitchFamily="34" charset="0"/>
                <a:cs typeface="Times New Roman" panose="02020603050405020304" pitchFamily="18" charset="0"/>
              </a:rPr>
              <a:t>des environnements bâtis</a:t>
            </a:r>
            <a:endParaRPr lang="fr-FR" sz="3300" dirty="0" smtClean="0">
              <a:latin typeface="Calibri" panose="020F0502020204030204" pitchFamily="34" charset="0"/>
              <a:cs typeface="Times New Roman" panose="02020603050405020304" pitchFamily="18" charset="0"/>
            </a:endParaRPr>
          </a:p>
          <a:p>
            <a:pPr algn="just"/>
            <a:r>
              <a:rPr lang="fr-FR" sz="3300" dirty="0" smtClean="0">
                <a:latin typeface="Calibri" panose="020F0502020204030204" pitchFamily="34" charset="0"/>
                <a:cs typeface="Times New Roman" panose="02020603050405020304" pitchFamily="18" charset="0"/>
              </a:rPr>
              <a:t>Une </a:t>
            </a:r>
            <a:r>
              <a:rPr lang="fr-FR" sz="3300" dirty="0" smtClean="0">
                <a:latin typeface="Calibri" panose="020F0502020204030204" pitchFamily="34" charset="0"/>
                <a:cs typeface="Times New Roman" panose="02020603050405020304" pitchFamily="18" charset="0"/>
              </a:rPr>
              <a:t>trentaine de seniors </a:t>
            </a:r>
            <a:r>
              <a:rPr lang="fr-FR" sz="3300" dirty="0" smtClean="0">
                <a:latin typeface="Calibri" panose="020F0502020204030204" pitchFamily="34" charset="0"/>
                <a:cs typeface="Times New Roman" panose="02020603050405020304" pitchFamily="18" charset="0"/>
              </a:rPr>
              <a:t>« actifs » recrutés </a:t>
            </a:r>
            <a:r>
              <a:rPr lang="fr-FR" sz="3300" dirty="0" smtClean="0">
                <a:latin typeface="Calibri" panose="020F0502020204030204" pitchFamily="34" charset="0"/>
                <a:cs typeface="Times New Roman" panose="02020603050405020304" pitchFamily="18" charset="0"/>
              </a:rPr>
              <a:t>sur le territoire de la Métropole toulousaine intéressés par la question (pas de volonté de </a:t>
            </a:r>
            <a:r>
              <a:rPr lang="fr-FR" sz="3300" dirty="0" err="1" smtClean="0">
                <a:latin typeface="Calibri" panose="020F0502020204030204" pitchFamily="34" charset="0"/>
                <a:cs typeface="Times New Roman" panose="02020603050405020304" pitchFamily="18" charset="0"/>
              </a:rPr>
              <a:t>panellisation</a:t>
            </a:r>
            <a:r>
              <a:rPr lang="fr-FR" sz="3300" dirty="0" smtClean="0">
                <a:latin typeface="Calibri" panose="020F0502020204030204" pitchFamily="34" charset="0"/>
                <a:cs typeface="Times New Roman" panose="02020603050405020304" pitchFamily="18" charset="0"/>
              </a:rPr>
              <a:t>) et prêts à être enrôlés sur de nombreux mois </a:t>
            </a:r>
          </a:p>
          <a:p>
            <a:pPr algn="just"/>
            <a:r>
              <a:rPr lang="fr-FR" sz="3300" dirty="0" smtClean="0">
                <a:latin typeface="Calibri" panose="020F0502020204030204" pitchFamily="34" charset="0"/>
                <a:cs typeface="Times New Roman" panose="02020603050405020304" pitchFamily="18" charset="0"/>
              </a:rPr>
              <a:t>Contactés via conseils de seniors (Ramonville, </a:t>
            </a:r>
            <a:r>
              <a:rPr lang="fr-FR" sz="3300" dirty="0">
                <a:latin typeface="Calibri" panose="020F0502020204030204" pitchFamily="34" charset="0"/>
                <a:cs typeface="Times New Roman" panose="02020603050405020304" pitchFamily="18" charset="0"/>
              </a:rPr>
              <a:t>B</a:t>
            </a:r>
            <a:r>
              <a:rPr lang="fr-FR" sz="3300" dirty="0" smtClean="0">
                <a:latin typeface="Calibri" panose="020F0502020204030204" pitchFamily="34" charset="0"/>
                <a:cs typeface="Times New Roman" panose="02020603050405020304" pitchFamily="18" charset="0"/>
              </a:rPr>
              <a:t>lagnac), associations, université du temps Libre…</a:t>
            </a:r>
          </a:p>
          <a:p>
            <a:endParaRPr lang="fr-FR" dirty="0" smtClean="0"/>
          </a:p>
        </p:txBody>
      </p:sp>
      <p:pic>
        <p:nvPicPr>
          <p:cNvPr id="3" name="Image 2"/>
          <p:cNvPicPr>
            <a:picLocks noChangeAspect="1"/>
          </p:cNvPicPr>
          <p:nvPr/>
        </p:nvPicPr>
        <p:blipFill>
          <a:blip r:embed="rId3"/>
          <a:stretch>
            <a:fillRect/>
          </a:stretch>
        </p:blipFill>
        <p:spPr>
          <a:xfrm>
            <a:off x="10058215" y="0"/>
            <a:ext cx="2133785" cy="1853345"/>
          </a:xfrm>
          <a:prstGeom prst="rect">
            <a:avLst/>
          </a:prstGeom>
        </p:spPr>
      </p:pic>
    </p:spTree>
    <p:extLst>
      <p:ext uri="{BB962C8B-B14F-4D97-AF65-F5344CB8AC3E}">
        <p14:creationId xmlns:p14="http://schemas.microsoft.com/office/powerpoint/2010/main" val="180849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5"/>
            <a:ext cx="8848725" cy="1325563"/>
          </a:xfrm>
        </p:spPr>
        <p:txBody>
          <a:bodyPr/>
          <a:lstStyle/>
          <a:p>
            <a:r>
              <a:rPr lang="fr-FR" dirty="0" smtClean="0">
                <a:solidFill>
                  <a:schemeClr val="accent1"/>
                </a:solidFill>
              </a:rPr>
              <a:t>Une recherche-action</a:t>
            </a:r>
            <a:endParaRPr lang="fr-FR" dirty="0">
              <a:solidFill>
                <a:schemeClr val="accent1"/>
              </a:solidFill>
            </a:endParaRPr>
          </a:p>
        </p:txBody>
      </p:sp>
      <p:sp>
        <p:nvSpPr>
          <p:cNvPr id="6" name="Espace réservé du contenu 5"/>
          <p:cNvSpPr>
            <a:spLocks noGrp="1"/>
          </p:cNvSpPr>
          <p:nvPr>
            <p:ph idx="1"/>
          </p:nvPr>
        </p:nvSpPr>
        <p:spPr>
          <a:xfrm>
            <a:off x="419100" y="1971675"/>
            <a:ext cx="11296650" cy="4572000"/>
          </a:xfrm>
          <a:ln>
            <a:solidFill>
              <a:schemeClr val="accent1">
                <a:shade val="50000"/>
              </a:schemeClr>
            </a:solidFill>
          </a:ln>
        </p:spPr>
        <p:txBody>
          <a:bodyPr>
            <a:normAutofit fontScale="92500" lnSpcReduction="10000"/>
          </a:bodyPr>
          <a:lstStyle/>
          <a:p>
            <a:pPr marL="0" algn="just">
              <a:spcBef>
                <a:spcPct val="0"/>
              </a:spcBef>
              <a:buNone/>
            </a:pPr>
            <a:r>
              <a:rPr lang="fr-FR" altLang="fr-FR" b="1" dirty="0" smtClean="0">
                <a:ea typeface="ＭＳ Ｐゴシック" panose="020B0600070205080204" pitchFamily="34" charset="-128"/>
              </a:rPr>
              <a:t>Objectifs : </a:t>
            </a:r>
            <a:endParaRPr lang="fr-FR" altLang="fr-FR" b="1" dirty="0" smtClean="0">
              <a:ea typeface="ＭＳ Ｐゴシック" panose="020B0600070205080204" pitchFamily="34" charset="-128"/>
            </a:endParaRPr>
          </a:p>
          <a:p>
            <a:pPr marL="0" algn="just">
              <a:spcBef>
                <a:spcPct val="0"/>
              </a:spcBef>
              <a:buNone/>
            </a:pPr>
            <a:r>
              <a:rPr lang="fr-FR" altLang="fr-FR" dirty="0" smtClean="0">
                <a:ea typeface="ＭＳ Ｐゴシック" panose="020B0600070205080204" pitchFamily="34" charset="-128"/>
              </a:rPr>
              <a:t>Créer </a:t>
            </a:r>
            <a:r>
              <a:rPr lang="fr-FR" altLang="fr-FR" dirty="0">
                <a:ea typeface="ＭＳ Ｐゴシック" panose="020B0600070205080204" pitchFamily="34" charset="-128"/>
              </a:rPr>
              <a:t>à Toulouse, avec les seniors, de nouveaux dispositifs ou outils permettant de faciliter la préservation des sociabilités avec l’avancée en âge</a:t>
            </a:r>
          </a:p>
          <a:p>
            <a:pPr marL="0" algn="just">
              <a:spcBef>
                <a:spcPct val="0"/>
              </a:spcBef>
              <a:buNone/>
            </a:pPr>
            <a:endParaRPr lang="fr-FR" altLang="fr-FR" dirty="0">
              <a:ea typeface="ＭＳ Ｐゴシック" panose="020B0600070205080204" pitchFamily="34" charset="-128"/>
            </a:endParaRPr>
          </a:p>
          <a:p>
            <a:pPr marL="0" algn="just">
              <a:spcBef>
                <a:spcPct val="0"/>
              </a:spcBef>
              <a:buNone/>
            </a:pPr>
            <a:r>
              <a:rPr lang="fr-FR" altLang="fr-FR" dirty="0">
                <a:ea typeface="ＭＳ Ｐゴシック" panose="020B0600070205080204" pitchFamily="34" charset="-128"/>
              </a:rPr>
              <a:t>Impliquer les seniors de l’aire urbaine de Toulouse dans une investigation et une réflexion sur leurs propres pratiques et produire une situation créative pour penser la résolution des difficultés qu’ils soulèvent</a:t>
            </a:r>
            <a:r>
              <a:rPr lang="fr-FR" altLang="fr-FR" dirty="0" smtClean="0">
                <a:ea typeface="ＭＳ Ｐゴシック" panose="020B0600070205080204" pitchFamily="34" charset="-128"/>
              </a:rPr>
              <a:t>.</a:t>
            </a:r>
          </a:p>
          <a:p>
            <a:pPr marL="0" algn="just">
              <a:spcBef>
                <a:spcPct val="0"/>
              </a:spcBef>
              <a:buNone/>
            </a:pPr>
            <a:endParaRPr lang="fr-FR" altLang="fr-FR" dirty="0" smtClean="0">
              <a:ea typeface="ＭＳ Ｐゴシック" panose="020B0600070205080204" pitchFamily="34" charset="-128"/>
            </a:endParaRPr>
          </a:p>
          <a:p>
            <a:pPr marL="0" algn="just">
              <a:spcBef>
                <a:spcPct val="0"/>
              </a:spcBef>
              <a:buNone/>
            </a:pPr>
            <a:r>
              <a:rPr lang="fr-FR" altLang="fr-FR" dirty="0" smtClean="0">
                <a:ea typeface="ＭＳ Ｐゴシック" panose="020B0600070205080204" pitchFamily="34" charset="-128"/>
              </a:rPr>
              <a:t>Mettre en place un dispositif de « laboratoire vivant » (différent des LLSA) </a:t>
            </a:r>
            <a:r>
              <a:rPr lang="fr-FR" altLang="fr-FR" dirty="0">
                <a:ea typeface="ＭＳ Ｐゴシック" panose="020B0600070205080204" pitchFamily="34" charset="-128"/>
              </a:rPr>
              <a:t>f</a:t>
            </a:r>
            <a:r>
              <a:rPr lang="fr-FR" altLang="fr-FR" dirty="0" smtClean="0">
                <a:ea typeface="ＭＳ Ｐゴシック" panose="020B0600070205080204" pitchFamily="34" charset="-128"/>
              </a:rPr>
              <a:t>ondé sur le « do it </a:t>
            </a:r>
            <a:r>
              <a:rPr lang="fr-FR" altLang="fr-FR" dirty="0" err="1" smtClean="0">
                <a:ea typeface="ＭＳ Ｐゴシック" panose="020B0600070205080204" pitchFamily="34" charset="-128"/>
              </a:rPr>
              <a:t>yourself</a:t>
            </a:r>
            <a:r>
              <a:rPr lang="fr-FR" altLang="fr-FR" dirty="0" smtClean="0">
                <a:ea typeface="ＭＳ Ｐゴシック" panose="020B0600070205080204" pitchFamily="34" charset="-128"/>
              </a:rPr>
              <a:t> » (avec une visée d’émancipation individuelle et sociale), l’</a:t>
            </a:r>
            <a:r>
              <a:rPr lang="fr-FR" altLang="fr-FR" dirty="0" err="1" smtClean="0">
                <a:ea typeface="ＭＳ Ｐゴシック" panose="020B0600070205080204" pitchFamily="34" charset="-128"/>
              </a:rPr>
              <a:t>empowerment</a:t>
            </a:r>
            <a:r>
              <a:rPr lang="fr-FR" altLang="fr-FR" dirty="0" smtClean="0">
                <a:ea typeface="ＭＳ Ｐゴシック" panose="020B0600070205080204" pitchFamily="34" charset="-128"/>
              </a:rPr>
              <a:t> (capacitation, pouvoir d’agir) et une montée en compétence des seniors/</a:t>
            </a:r>
            <a:r>
              <a:rPr lang="fr-FR" altLang="fr-FR" dirty="0" err="1" smtClean="0">
                <a:ea typeface="ＭＳ Ｐゴシック" panose="020B0600070205080204" pitchFamily="34" charset="-128"/>
              </a:rPr>
              <a:t>aîné-es</a:t>
            </a:r>
            <a:r>
              <a:rPr lang="fr-FR" altLang="fr-FR" dirty="0" smtClean="0">
                <a:ea typeface="ＭＳ Ｐゴシック" panose="020B0600070205080204" pitchFamily="34" charset="-128"/>
              </a:rPr>
              <a:t> </a:t>
            </a:r>
            <a:r>
              <a:rPr lang="fr-FR" altLang="fr-FR" dirty="0" err="1" smtClean="0">
                <a:ea typeface="ＭＳ Ｐゴシック" panose="020B0600070205080204" pitchFamily="34" charset="-128"/>
              </a:rPr>
              <a:t>impliqué-es</a:t>
            </a:r>
            <a:r>
              <a:rPr lang="fr-FR" altLang="fr-FR" dirty="0" smtClean="0">
                <a:ea typeface="ＭＳ Ｐゴシック" panose="020B0600070205080204" pitchFamily="34" charset="-128"/>
              </a:rPr>
              <a:t> (de profane à </a:t>
            </a:r>
            <a:r>
              <a:rPr lang="fr-FR" altLang="fr-FR" dirty="0" err="1" smtClean="0">
                <a:ea typeface="ＭＳ Ｐゴシック" panose="020B0600070205080204" pitchFamily="34" charset="-128"/>
              </a:rPr>
              <a:t>co</a:t>
            </a:r>
            <a:r>
              <a:rPr lang="fr-FR" altLang="fr-FR" dirty="0" smtClean="0">
                <a:ea typeface="ＭＳ Ｐゴシック" panose="020B0600070205080204" pitchFamily="34" charset="-128"/>
              </a:rPr>
              <a:t>-chercheurs et </a:t>
            </a:r>
            <a:r>
              <a:rPr lang="fr-FR" altLang="fr-FR" dirty="0" err="1" smtClean="0">
                <a:ea typeface="ＭＳ Ｐゴシック" panose="020B0600070205080204" pitchFamily="34" charset="-128"/>
              </a:rPr>
              <a:t>co</a:t>
            </a:r>
            <a:r>
              <a:rPr lang="fr-FR" altLang="fr-FR" dirty="0" smtClean="0">
                <a:ea typeface="ＭＳ Ｐゴシック" panose="020B0600070205080204" pitchFamily="34" charset="-128"/>
              </a:rPr>
              <a:t>-chercheuses)</a:t>
            </a:r>
          </a:p>
          <a:p>
            <a:pPr marL="0" algn="just">
              <a:spcBef>
                <a:spcPct val="0"/>
              </a:spcBef>
              <a:buNone/>
            </a:pPr>
            <a:endParaRPr lang="fr-FR" altLang="fr-FR" dirty="0">
              <a:ea typeface="ＭＳ Ｐゴシック" panose="020B0600070205080204" pitchFamily="34" charset="-128"/>
            </a:endParaRPr>
          </a:p>
          <a:p>
            <a:pPr marL="0" algn="just">
              <a:spcBef>
                <a:spcPct val="0"/>
              </a:spcBef>
              <a:buNone/>
            </a:pPr>
            <a:r>
              <a:rPr lang="fr-FR" altLang="fr-FR" b="1" dirty="0" smtClean="0">
                <a:ea typeface="ＭＳ Ｐゴシック" panose="020B0600070205080204" pitchFamily="34" charset="-128"/>
              </a:rPr>
              <a:t>Calendrier :</a:t>
            </a:r>
            <a:r>
              <a:rPr lang="fr-FR" altLang="fr-FR" dirty="0" smtClean="0">
                <a:ea typeface="ＭＳ Ｐゴシック" panose="020B0600070205080204" pitchFamily="34" charset="-128"/>
              </a:rPr>
              <a:t> novembre 2017-juillet 2019</a:t>
            </a:r>
            <a:endParaRPr lang="fr-FR" altLang="fr-FR" dirty="0" smtClean="0">
              <a:ea typeface="ＭＳ Ｐゴシック" panose="020B0600070205080204" pitchFamily="34" charset="-128"/>
            </a:endParaRPr>
          </a:p>
          <a:p>
            <a:pPr marL="0" algn="just">
              <a:spcBef>
                <a:spcPct val="0"/>
              </a:spcBef>
              <a:buNone/>
            </a:pPr>
            <a:endParaRPr lang="fr-FR" altLang="fr-FR" dirty="0">
              <a:ea typeface="ＭＳ Ｐゴシック" panose="020B0600070205080204" pitchFamily="34" charset="-128"/>
            </a:endParaRPr>
          </a:p>
          <a:p>
            <a:endParaRPr lang="fr-FR" dirty="0"/>
          </a:p>
        </p:txBody>
      </p:sp>
      <p:pic>
        <p:nvPicPr>
          <p:cNvPr id="2" name="Image 1"/>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2199115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p:txBody>
          <a:bodyPr/>
          <a:lstStyle/>
          <a:p>
            <a:r>
              <a:rPr lang="fr-FR" dirty="0"/>
              <a:t>Une méthodologie pour accompagner l’innovation sociale : la MOF (méthodologie de l’objet </a:t>
            </a:r>
            <a:r>
              <a:rPr lang="fr-FR" dirty="0" smtClean="0"/>
              <a:t>flou) (</a:t>
            </a:r>
            <a:r>
              <a:rPr lang="fr-FR" dirty="0" err="1" smtClean="0"/>
              <a:t>Rouyer</a:t>
            </a:r>
            <a:r>
              <a:rPr lang="fr-FR" dirty="0" smtClean="0"/>
              <a:t>, </a:t>
            </a:r>
            <a:r>
              <a:rPr lang="fr-FR" dirty="0" err="1" smtClean="0"/>
              <a:t>Casula</a:t>
            </a:r>
            <a:r>
              <a:rPr lang="fr-FR" dirty="0" smtClean="0"/>
              <a:t>, 2013)</a:t>
            </a:r>
            <a:endParaRPr lang="fr-FR" dirty="0"/>
          </a:p>
        </p:txBody>
      </p:sp>
      <p:pic>
        <p:nvPicPr>
          <p:cNvPr id="3" name="Image 2"/>
          <p:cNvPicPr>
            <a:picLocks noChangeAspect="1"/>
          </p:cNvPicPr>
          <p:nvPr/>
        </p:nvPicPr>
        <p:blipFill>
          <a:blip r:embed="rId2"/>
          <a:stretch>
            <a:fillRect/>
          </a:stretch>
        </p:blipFill>
        <p:spPr>
          <a:xfrm>
            <a:off x="10071659" y="0"/>
            <a:ext cx="2133785" cy="1853345"/>
          </a:xfrm>
          <a:prstGeom prst="rect">
            <a:avLst/>
          </a:prstGeom>
        </p:spPr>
      </p:pic>
      <p:pic>
        <p:nvPicPr>
          <p:cNvPr id="6" name="Image 5"/>
          <p:cNvPicPr>
            <a:picLocks noChangeAspect="1"/>
          </p:cNvPicPr>
          <p:nvPr/>
        </p:nvPicPr>
        <p:blipFill>
          <a:blip r:embed="rId3"/>
          <a:stretch>
            <a:fillRect/>
          </a:stretch>
        </p:blipFill>
        <p:spPr>
          <a:xfrm>
            <a:off x="485760" y="356166"/>
            <a:ext cx="4834796" cy="6160390"/>
          </a:xfrm>
          <a:prstGeom prst="rect">
            <a:avLst/>
          </a:prstGeom>
        </p:spPr>
      </p:pic>
    </p:spTree>
    <p:extLst>
      <p:ext uri="{BB962C8B-B14F-4D97-AF65-F5344CB8AC3E}">
        <p14:creationId xmlns:p14="http://schemas.microsoft.com/office/powerpoint/2010/main" val="40304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1 diagnostic</a:t>
            </a:r>
            <a:endParaRPr lang="fr-FR" dirty="0"/>
          </a:p>
        </p:txBody>
      </p:sp>
      <p:sp>
        <p:nvSpPr>
          <p:cNvPr id="3" name="Espace réservé du contenu 2"/>
          <p:cNvSpPr>
            <a:spLocks noGrp="1"/>
          </p:cNvSpPr>
          <p:nvPr>
            <p:ph type="body" idx="1"/>
          </p:nvPr>
        </p:nvSpPr>
        <p:spPr>
          <a:ln>
            <a:solidFill>
              <a:schemeClr val="accent1"/>
            </a:solidFill>
          </a:ln>
        </p:spPr>
        <p:txBody>
          <a:bodyPr>
            <a:normAutofit fontScale="92500" lnSpcReduction="20000"/>
          </a:bodyPr>
          <a:lstStyle/>
          <a:p>
            <a:r>
              <a:rPr lang="fr-FR" dirty="0" smtClean="0"/>
              <a:t>Premiers ateliers de problématisation autour de la convivialité dans l’avancée en </a:t>
            </a:r>
            <a:r>
              <a:rPr lang="fr-FR" dirty="0" smtClean="0"/>
              <a:t>âge</a:t>
            </a:r>
            <a:endParaRPr lang="fr-FR" dirty="0" smtClean="0"/>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29393" y="2682081"/>
            <a:ext cx="3197426" cy="3684588"/>
          </a:xfrm>
          <a:ln>
            <a:solidFill>
              <a:schemeClr val="accent1"/>
            </a:solidFill>
          </a:ln>
        </p:spPr>
      </p:pic>
      <p:sp>
        <p:nvSpPr>
          <p:cNvPr id="7" name="Espace réservé du contenu 6"/>
          <p:cNvSpPr>
            <a:spLocks noGrp="1"/>
          </p:cNvSpPr>
          <p:nvPr>
            <p:ph sz="quarter" idx="4"/>
          </p:nvPr>
        </p:nvSpPr>
        <p:spPr>
          <a:xfrm>
            <a:off x="6172200" y="3371850"/>
            <a:ext cx="5183188" cy="2817813"/>
          </a:xfrm>
        </p:spPr>
        <p:txBody>
          <a:bodyPr>
            <a:normAutofit lnSpcReduction="10000"/>
          </a:bodyPr>
          <a:lstStyle/>
          <a:p>
            <a:r>
              <a:rPr lang="fr-FR" altLang="fr-FR" dirty="0">
                <a:ea typeface="ＭＳ Ｐゴシック" pitchFamily="-110" charset="-128"/>
              </a:rPr>
              <a:t>décryptage des sessions, analyse des « petits papiers </a:t>
            </a:r>
            <a:r>
              <a:rPr lang="fr-FR" altLang="fr-FR" dirty="0" smtClean="0">
                <a:ea typeface="ＭＳ Ｐゴシック" pitchFamily="-110" charset="-128"/>
              </a:rPr>
              <a:t>» par les SHS</a:t>
            </a:r>
            <a:endParaRPr lang="fr-FR" dirty="0" smtClean="0"/>
          </a:p>
          <a:p>
            <a:r>
              <a:rPr lang="fr-FR" dirty="0" smtClean="0"/>
              <a:t>Pour aboutir à 4 thèmes/enquêtes qualitatives pour </a:t>
            </a:r>
            <a:r>
              <a:rPr lang="fr-FR" dirty="0" smtClean="0"/>
              <a:t>approfondir les enjeux définis par les seniors « intéressés » : </a:t>
            </a:r>
            <a:r>
              <a:rPr lang="fr-FR" dirty="0" err="1" smtClean="0"/>
              <a:t>co</a:t>
            </a:r>
            <a:r>
              <a:rPr lang="fr-FR" dirty="0" smtClean="0"/>
              <a:t>-chercheurs</a:t>
            </a:r>
          </a:p>
          <a:p>
            <a:endParaRPr lang="fr-FR" dirty="0"/>
          </a:p>
        </p:txBody>
      </p:sp>
      <p:sp>
        <p:nvSpPr>
          <p:cNvPr id="5" name="Flèche droite 4"/>
          <p:cNvSpPr/>
          <p:nvPr/>
        </p:nvSpPr>
        <p:spPr>
          <a:xfrm>
            <a:off x="4643301" y="4941298"/>
            <a:ext cx="1254035"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a:stretch>
            <a:fillRect/>
          </a:stretch>
        </p:blipFill>
        <p:spPr>
          <a:xfrm>
            <a:off x="10058215" y="0"/>
            <a:ext cx="2133785" cy="1853345"/>
          </a:xfrm>
          <a:prstGeom prst="rect">
            <a:avLst/>
          </a:prstGeom>
        </p:spPr>
      </p:pic>
    </p:spTree>
    <p:extLst>
      <p:ext uri="{BB962C8B-B14F-4D97-AF65-F5344CB8AC3E}">
        <p14:creationId xmlns:p14="http://schemas.microsoft.com/office/powerpoint/2010/main" val="3872184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idx="1"/>
          </p:nvPr>
        </p:nvSpPr>
        <p:spPr>
          <a:xfrm>
            <a:off x="390525" y="1990725"/>
            <a:ext cx="10963275" cy="4186238"/>
          </a:xfrm>
          <a:ln>
            <a:solidFill>
              <a:schemeClr val="accent1"/>
            </a:solidFill>
          </a:ln>
        </p:spPr>
        <p:txBody>
          <a:bodyPr>
            <a:normAutofit lnSpcReduction="10000"/>
          </a:bodyPr>
          <a:lstStyle/>
          <a:p>
            <a:pPr lvl="2" algn="just">
              <a:buNone/>
              <a:defRPr/>
            </a:pPr>
            <a:r>
              <a:rPr lang="fr-FR" altLang="fr-FR" sz="1800" b="1" dirty="0">
                <a:solidFill>
                  <a:schemeClr val="accent1"/>
                </a:solidFill>
                <a:latin typeface="Calibri" panose="020F0502020204030204" pitchFamily="34" charset="0"/>
                <a:ea typeface="ＭＳ Ｐゴシック" pitchFamily="-110" charset="-128"/>
              </a:rPr>
              <a:t>1/Les lieux de la rencontre. </a:t>
            </a:r>
          </a:p>
          <a:p>
            <a:pPr lvl="2" algn="just">
              <a:buNone/>
              <a:defRPr/>
            </a:pPr>
            <a:r>
              <a:rPr lang="fr-FR" altLang="fr-FR" sz="1800" dirty="0" smtClean="0">
                <a:latin typeface="Calibri" panose="020F0502020204030204" pitchFamily="34" charset="0"/>
                <a:ea typeface="ＭＳ Ｐゴシック" pitchFamily="-110" charset="-128"/>
              </a:rPr>
              <a:t>Quels </a:t>
            </a:r>
            <a:r>
              <a:rPr lang="fr-FR" altLang="fr-FR" sz="1800" dirty="0">
                <a:latin typeface="Calibri" panose="020F0502020204030204" pitchFamily="34" charset="0"/>
                <a:ea typeface="ＭＳ Ｐゴシック" pitchFamily="-110" charset="-128"/>
              </a:rPr>
              <a:t>sont les lieux de la rencontre (amicale, de voisinage, de hasard…) quand on vieillit? Où et comment se croise-t-on et se mêle-t-on aux autres? Qu’est-ce qui peut favoriser ou au contraire, faire obstacle, à une vie sociale épanouie dans le quartier ou dans la ville?</a:t>
            </a:r>
          </a:p>
          <a:p>
            <a:pPr marL="914400" lvl="2" indent="0" algn="just">
              <a:spcBef>
                <a:spcPts val="600"/>
              </a:spcBef>
              <a:buClr>
                <a:schemeClr val="accent1"/>
              </a:buClr>
              <a:buSzPct val="75000"/>
              <a:buNone/>
              <a:defRPr/>
            </a:pPr>
            <a:r>
              <a:rPr lang="fr-FR" altLang="fr-FR" sz="1800" b="1" dirty="0">
                <a:solidFill>
                  <a:schemeClr val="accent1"/>
                </a:solidFill>
                <a:latin typeface="Calibri" panose="020F0502020204030204" pitchFamily="34" charset="0"/>
              </a:rPr>
              <a:t>2/ A la recherche des </a:t>
            </a:r>
            <a:r>
              <a:rPr lang="fr-FR" altLang="fr-FR" sz="1800" b="1" dirty="0" err="1" smtClean="0">
                <a:solidFill>
                  <a:schemeClr val="accent1"/>
                </a:solidFill>
                <a:latin typeface="Calibri" panose="020F0502020204030204" pitchFamily="34" charset="0"/>
              </a:rPr>
              <a:t>isolé-es</a:t>
            </a:r>
            <a:r>
              <a:rPr lang="fr-FR" altLang="fr-FR" sz="1800" b="1" dirty="0">
                <a:solidFill>
                  <a:schemeClr val="accent1"/>
                </a:solidFill>
                <a:latin typeface="Calibri" panose="020F0502020204030204" pitchFamily="34" charset="0"/>
              </a:rPr>
              <a:t>. </a:t>
            </a:r>
          </a:p>
          <a:p>
            <a:pPr marL="914400" lvl="2" indent="0" algn="just">
              <a:spcBef>
                <a:spcPts val="600"/>
              </a:spcBef>
              <a:buClr>
                <a:schemeClr val="accent1"/>
              </a:buClr>
              <a:buSzPct val="75000"/>
              <a:buNone/>
              <a:defRPr/>
            </a:pPr>
            <a:r>
              <a:rPr lang="fr-FR" altLang="fr-FR" sz="1800" dirty="0" smtClean="0">
                <a:latin typeface="Calibri" panose="020F0502020204030204" pitchFamily="34" charset="0"/>
              </a:rPr>
              <a:t>Mais </a:t>
            </a:r>
            <a:r>
              <a:rPr lang="fr-FR" altLang="fr-FR" sz="1800" dirty="0">
                <a:latin typeface="Calibri" panose="020F0502020204030204" pitchFamily="34" charset="0"/>
              </a:rPr>
              <a:t>où sont donc ceux qu’on ne voit plus? Qui sont les isolés et pourquoi sont-ils isolés? Quels mécanismes peuvent amener à s’exclure ou à être exclus? Comment lutter contre l’exclusion?</a:t>
            </a:r>
          </a:p>
          <a:p>
            <a:pPr marL="914400" lvl="2" indent="0" algn="just">
              <a:spcBef>
                <a:spcPts val="600"/>
              </a:spcBef>
              <a:buClr>
                <a:schemeClr val="accent1"/>
              </a:buClr>
              <a:buSzPct val="75000"/>
              <a:buNone/>
              <a:defRPr/>
            </a:pPr>
            <a:r>
              <a:rPr lang="fr-FR" altLang="fr-FR" sz="1800" b="1" dirty="0">
                <a:solidFill>
                  <a:schemeClr val="accent1"/>
                </a:solidFill>
                <a:latin typeface="Calibri" panose="020F0502020204030204" pitchFamily="34" charset="0"/>
              </a:rPr>
              <a:t>3/ Transmission et échanges entre les générations</a:t>
            </a:r>
          </a:p>
          <a:p>
            <a:pPr marL="914400" lvl="2" indent="0" algn="just">
              <a:spcBef>
                <a:spcPts val="600"/>
              </a:spcBef>
              <a:buClr>
                <a:schemeClr val="accent1"/>
              </a:buClr>
              <a:buSzPct val="75000"/>
              <a:buNone/>
              <a:defRPr/>
            </a:pPr>
            <a:r>
              <a:rPr lang="fr-FR" altLang="fr-FR" sz="1800" dirty="0" smtClean="0">
                <a:latin typeface="Calibri" panose="020F0502020204030204" pitchFamily="34" charset="0"/>
              </a:rPr>
              <a:t>Qu’est-ce </a:t>
            </a:r>
            <a:r>
              <a:rPr lang="fr-FR" altLang="fr-FR" sz="1800" dirty="0">
                <a:latin typeface="Calibri" panose="020F0502020204030204" pitchFamily="34" charset="0"/>
              </a:rPr>
              <a:t>qui se noue et se dénoue entre générations, dans la famille et hors de la famille? Vit-on dans des univers si éloignés? Parle-t-on le même langage? Comment tisser/renouveler les liens et mieux se comprendre? Que pourrions nous proposer qui permette de dépasser certaines barrières entre générations?</a:t>
            </a:r>
          </a:p>
          <a:p>
            <a:pPr marL="914400" lvl="2" indent="0" algn="just">
              <a:spcBef>
                <a:spcPts val="600"/>
              </a:spcBef>
              <a:buClr>
                <a:schemeClr val="accent1"/>
              </a:buClr>
              <a:buSzPct val="75000"/>
              <a:buNone/>
              <a:defRPr/>
            </a:pPr>
            <a:r>
              <a:rPr lang="fr-FR" altLang="fr-FR" sz="1800" b="1" dirty="0">
                <a:solidFill>
                  <a:schemeClr val="accent1"/>
                </a:solidFill>
                <a:latin typeface="Calibri" panose="020F0502020204030204" pitchFamily="34" charset="0"/>
              </a:rPr>
              <a:t>4/ Entraide, partage et solidarité</a:t>
            </a:r>
          </a:p>
          <a:p>
            <a:pPr marL="914400" lvl="2" indent="0" algn="just">
              <a:spcBef>
                <a:spcPts val="600"/>
              </a:spcBef>
              <a:buClr>
                <a:schemeClr val="accent1"/>
              </a:buClr>
              <a:buSzPct val="75000"/>
              <a:buNone/>
              <a:defRPr/>
            </a:pPr>
            <a:r>
              <a:rPr lang="fr-FR" altLang="fr-FR" sz="1800" dirty="0" smtClean="0">
                <a:latin typeface="Calibri" panose="020F0502020204030204" pitchFamily="34" charset="0"/>
              </a:rPr>
              <a:t>Comment </a:t>
            </a:r>
            <a:r>
              <a:rPr lang="fr-FR" altLang="fr-FR" sz="1800" dirty="0">
                <a:latin typeface="Calibri" panose="020F0502020204030204" pitchFamily="34" charset="0"/>
              </a:rPr>
              <a:t>se soutenir, comment s’engager collectivement pour s’apporter une aide mutuelle. Quelle est notre place vis à vis de ceux que l’on aide et jusqu’où est-il possible - ou est-on en capacité - d’aider? Comment favoriser et faciliter l’entraide? </a:t>
            </a:r>
          </a:p>
          <a:p>
            <a:endParaRPr lang="fr-FR" dirty="0" smtClean="0"/>
          </a:p>
          <a:p>
            <a:endParaRPr lang="fr-FR" dirty="0"/>
          </a:p>
        </p:txBody>
      </p:sp>
      <p:pic>
        <p:nvPicPr>
          <p:cNvPr id="2" name="Image 1"/>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180099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Phase 2 : Mode projet : les Chantiers</a:t>
            </a:r>
            <a:endParaRPr lang="fr-FR" dirty="0">
              <a:solidFill>
                <a:schemeClr val="accent1"/>
              </a:solidFill>
            </a:endParaRPr>
          </a:p>
        </p:txBody>
      </p:sp>
      <p:sp>
        <p:nvSpPr>
          <p:cNvPr id="3" name="Espace réservé du contenu 2"/>
          <p:cNvSpPr>
            <a:spLocks noGrp="1"/>
          </p:cNvSpPr>
          <p:nvPr>
            <p:ph idx="1"/>
          </p:nvPr>
        </p:nvSpPr>
        <p:spPr>
          <a:xfrm>
            <a:off x="838200" y="2143125"/>
            <a:ext cx="10515600" cy="4033838"/>
          </a:xfrm>
          <a:ln>
            <a:solidFill>
              <a:schemeClr val="accent1"/>
            </a:solidFill>
          </a:ln>
        </p:spPr>
        <p:txBody>
          <a:bodyPr/>
          <a:lstStyle/>
          <a:p>
            <a:pPr algn="just"/>
            <a:r>
              <a:rPr lang="fr-FR" dirty="0" smtClean="0"/>
              <a:t>Co-construire une dynamique d’innovation sociale et territoriale à des échelles diverses (la </a:t>
            </a:r>
            <a:r>
              <a:rPr lang="fr-FR" dirty="0" smtClean="0"/>
              <a:t>métropole &amp; </a:t>
            </a:r>
            <a:r>
              <a:rPr lang="fr-FR" dirty="0" smtClean="0"/>
              <a:t>les quartiers) et en s’appuyant sur les acteurs locaux déjà mobilisés</a:t>
            </a:r>
          </a:p>
          <a:p>
            <a:pPr algn="just"/>
            <a:r>
              <a:rPr lang="fr-FR" dirty="0" smtClean="0"/>
              <a:t>Des propositions qui émergent à partir des enquêtes réalisées pendant la phase 1 par et avec les seniors et qui visent à répondre à des besoins non ou mal satisfaits par l’action publique ou </a:t>
            </a:r>
            <a:r>
              <a:rPr lang="fr-FR" dirty="0" smtClean="0"/>
              <a:t>le </a:t>
            </a:r>
            <a:r>
              <a:rPr lang="fr-FR" dirty="0" smtClean="0"/>
              <a:t>« marché </a:t>
            </a:r>
            <a:r>
              <a:rPr lang="fr-FR" dirty="0" smtClean="0"/>
              <a:t>»</a:t>
            </a:r>
            <a:endParaRPr lang="fr-FR" dirty="0" smtClean="0"/>
          </a:p>
        </p:txBody>
      </p:sp>
      <p:pic>
        <p:nvPicPr>
          <p:cNvPr id="4" name="Image 3"/>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86780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058215" y="0"/>
            <a:ext cx="2133785" cy="1853345"/>
          </a:xfrm>
          <a:prstGeom prst="rect">
            <a:avLst/>
          </a:prstGeom>
        </p:spPr>
      </p:pic>
      <p:sp>
        <p:nvSpPr>
          <p:cNvPr id="3" name="Espace réservé du contenu 2"/>
          <p:cNvSpPr>
            <a:spLocks noGrp="1"/>
          </p:cNvSpPr>
          <p:nvPr>
            <p:ph sz="half" idx="1"/>
          </p:nvPr>
        </p:nvSpPr>
        <p:spPr>
          <a:xfrm>
            <a:off x="838200" y="1962149"/>
            <a:ext cx="8953500" cy="4214813"/>
          </a:xfrm>
          <a:ln>
            <a:solidFill>
              <a:schemeClr val="accent1"/>
            </a:solidFill>
          </a:ln>
        </p:spPr>
        <p:txBody>
          <a:bodyPr>
            <a:normAutofit/>
          </a:bodyPr>
          <a:lstStyle/>
          <a:p>
            <a:endParaRPr lang="fr-FR" sz="2400" dirty="0" smtClean="0"/>
          </a:p>
          <a:p>
            <a:pPr algn="just"/>
            <a:r>
              <a:rPr lang="fr-FR" sz="2400" dirty="0" smtClean="0"/>
              <a:t>Alice </a:t>
            </a:r>
            <a:r>
              <a:rPr lang="fr-FR" sz="2400" dirty="0"/>
              <a:t>ROUYER (</a:t>
            </a:r>
            <a:r>
              <a:rPr lang="fr-FR" sz="2400" dirty="0" err="1"/>
              <a:t>coord</a:t>
            </a:r>
            <a:r>
              <a:rPr lang="fr-FR" sz="2400" dirty="0"/>
              <a:t>. LISST-CIEU, Université Toulouse 2 Jean-Jaurès</a:t>
            </a:r>
            <a:r>
              <a:rPr lang="fr-FR" sz="2400" dirty="0" smtClean="0"/>
              <a:t>),</a:t>
            </a:r>
          </a:p>
          <a:p>
            <a:pPr algn="just"/>
            <a:r>
              <a:rPr lang="fr-FR" sz="2400" dirty="0" smtClean="0"/>
              <a:t>Marina </a:t>
            </a:r>
            <a:r>
              <a:rPr lang="fr-FR" sz="2400" dirty="0"/>
              <a:t>CASULA (</a:t>
            </a:r>
            <a:r>
              <a:rPr lang="fr-FR" sz="2400" dirty="0" err="1" smtClean="0"/>
              <a:t>IDETCOM,Université</a:t>
            </a:r>
            <a:r>
              <a:rPr lang="fr-FR" sz="2400" dirty="0" smtClean="0"/>
              <a:t> </a:t>
            </a:r>
            <a:r>
              <a:rPr lang="fr-FR" sz="2400" dirty="0"/>
              <a:t>Toulouse 1 Capitole), </a:t>
            </a:r>
            <a:endParaRPr lang="fr-FR" sz="2400" dirty="0" smtClean="0"/>
          </a:p>
          <a:p>
            <a:pPr algn="just"/>
            <a:r>
              <a:rPr lang="fr-FR" sz="2400" dirty="0" smtClean="0"/>
              <a:t>Françoise </a:t>
            </a:r>
            <a:r>
              <a:rPr lang="fr-FR" sz="2400" dirty="0"/>
              <a:t>ADREIT, Elsy KADDOUM, Christine REGIS, Marie-Pierre </a:t>
            </a:r>
            <a:r>
              <a:rPr lang="fr-FR" sz="2400" dirty="0" smtClean="0"/>
              <a:t>GLEIZE (IRIT</a:t>
            </a:r>
            <a:r>
              <a:rPr lang="fr-FR" sz="2400" dirty="0"/>
              <a:t>, Université Toulouse 2 Jean-Jaurès et Université Toulouse 3 Paul </a:t>
            </a:r>
            <a:r>
              <a:rPr lang="fr-FR" sz="2400" dirty="0" smtClean="0"/>
              <a:t>Sabatier</a:t>
            </a:r>
            <a:r>
              <a:rPr lang="fr-FR" sz="2400" dirty="0"/>
              <a:t>), </a:t>
            </a:r>
            <a:endParaRPr lang="fr-FR" sz="2400" dirty="0" smtClean="0"/>
          </a:p>
          <a:p>
            <a:pPr algn="just"/>
            <a:r>
              <a:rPr lang="fr-FR" sz="2400" dirty="0" smtClean="0"/>
              <a:t>Catherine AVENTIN, Corinne </a:t>
            </a:r>
            <a:r>
              <a:rPr lang="fr-FR" sz="2400" dirty="0"/>
              <a:t>SADDOKH (LRA, École Nationale Supérieure d'Architecture de Toulouse</a:t>
            </a:r>
            <a:r>
              <a:rPr lang="fr-FR" sz="2400" dirty="0" smtClean="0"/>
              <a:t>),</a:t>
            </a:r>
          </a:p>
          <a:p>
            <a:pPr algn="just"/>
            <a:r>
              <a:rPr lang="fr-FR" sz="2400" dirty="0" smtClean="0"/>
              <a:t>Elisabeth BOUGEOIS (LERASS</a:t>
            </a:r>
            <a:r>
              <a:rPr lang="fr-FR" sz="2400" dirty="0"/>
              <a:t>, Université Toulouse 3 Paul Sabatier)</a:t>
            </a:r>
            <a:endParaRPr lang="fr-FR" sz="2400" dirty="0"/>
          </a:p>
        </p:txBody>
      </p:sp>
      <p:pic>
        <p:nvPicPr>
          <p:cNvPr id="9" name="Espace réservé du contenu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99786" y="507513"/>
            <a:ext cx="2448267" cy="838317"/>
          </a:xfrm>
        </p:spPr>
      </p:pic>
      <p:pic>
        <p:nvPicPr>
          <p:cNvPr id="7" name="Image 17" descr="logo MSHST.tiff"/>
          <p:cNvPicPr>
            <a:picLocks noChangeAspect="1"/>
          </p:cNvPicPr>
          <p:nvPr/>
        </p:nvPicPr>
        <p:blipFill>
          <a:blip r:embed="rId4">
            <a:extLst>
              <a:ext uri="{28A0092B-C50C-407E-A947-70E740481C1C}">
                <a14:useLocalDpi xmlns:a14="http://schemas.microsoft.com/office/drawing/2010/main" val="0"/>
              </a:ext>
            </a:extLst>
          </a:blip>
          <a:srcRect l="22298" r="13499"/>
          <a:stretch>
            <a:fillRect/>
          </a:stretch>
        </p:blipFill>
        <p:spPr bwMode="auto">
          <a:xfrm>
            <a:off x="431800" y="563928"/>
            <a:ext cx="47783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1540742" y="673666"/>
            <a:ext cx="499915" cy="506012"/>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721" y="507513"/>
            <a:ext cx="2204024" cy="1037692"/>
          </a:xfrm>
          <a:prstGeom prst="rect">
            <a:avLst/>
          </a:prstGeom>
        </p:spPr>
      </p:pic>
    </p:spTree>
    <p:extLst>
      <p:ext uri="{BB962C8B-B14F-4D97-AF65-F5344CB8AC3E}">
        <p14:creationId xmlns:p14="http://schemas.microsoft.com/office/powerpoint/2010/main" val="1746961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24074"/>
            <a:ext cx="10896600" cy="4352925"/>
          </a:xfrm>
          <a:ln>
            <a:solidFill>
              <a:srgbClr val="4A7EBB"/>
            </a:solidFill>
          </a:ln>
        </p:spPr>
        <p:txBody>
          <a:bodyPr>
            <a:normAutofit fontScale="85000" lnSpcReduction="20000"/>
          </a:bodyPr>
          <a:lstStyle/>
          <a:p>
            <a:pPr algn="just">
              <a:buNone/>
            </a:pPr>
            <a:r>
              <a:rPr lang="fr-FR" altLang="fr-FR" b="1" dirty="0">
                <a:solidFill>
                  <a:schemeClr val="accent1"/>
                </a:solidFill>
                <a:latin typeface="Calibri" panose="020F0502020204030204" pitchFamily="34" charset="0"/>
              </a:rPr>
              <a:t>3 chantiers, 3 innovations sociotechniques hybrides, bénéficiant de trois dimensions possiblement articulées : </a:t>
            </a:r>
          </a:p>
          <a:p>
            <a:pPr algn="just">
              <a:buNone/>
            </a:pPr>
            <a:endParaRPr lang="fr-FR" altLang="fr-FR" b="1" dirty="0">
              <a:solidFill>
                <a:schemeClr val="accent1"/>
              </a:solidFill>
              <a:latin typeface="Calibri" panose="020F0502020204030204" pitchFamily="34" charset="0"/>
            </a:endParaRPr>
          </a:p>
          <a:p>
            <a:pPr algn="just">
              <a:buNone/>
            </a:pPr>
            <a:r>
              <a:rPr lang="fr-FR" altLang="fr-FR" dirty="0">
                <a:latin typeface="Calibri" panose="020F0502020204030204" pitchFamily="34" charset="0"/>
              </a:rPr>
              <a:t>1/Innovation organisationnelle (impliquant institutions, services, associations et autres collectifs)</a:t>
            </a:r>
          </a:p>
          <a:p>
            <a:pPr marL="0" indent="0" algn="just">
              <a:buNone/>
            </a:pPr>
            <a:r>
              <a:rPr lang="fr-FR" altLang="fr-FR" dirty="0">
                <a:latin typeface="Calibri" panose="020F0502020204030204" pitchFamily="34" charset="0"/>
              </a:rPr>
              <a:t>2/ Design d’espace formant des environnements </a:t>
            </a:r>
            <a:r>
              <a:rPr lang="fr-FR" altLang="fr-FR" dirty="0" err="1">
                <a:latin typeface="Calibri" panose="020F0502020204030204" pitchFamily="34" charset="0"/>
              </a:rPr>
              <a:t>capacitants</a:t>
            </a:r>
            <a:r>
              <a:rPr lang="fr-FR" altLang="fr-FR" dirty="0">
                <a:latin typeface="Calibri" panose="020F0502020204030204" pitchFamily="34" charset="0"/>
              </a:rPr>
              <a:t> (aménagements à l’échelle  du logement, immeuble, îlot…)</a:t>
            </a:r>
          </a:p>
          <a:p>
            <a:pPr marL="0" indent="0" algn="just">
              <a:buNone/>
            </a:pPr>
            <a:r>
              <a:rPr lang="fr-FR" altLang="fr-FR" dirty="0">
                <a:latin typeface="Calibri" panose="020F0502020204030204" pitchFamily="34" charset="0"/>
              </a:rPr>
              <a:t>3/ Design numérique.  Plateforme, applications logicielles</a:t>
            </a:r>
          </a:p>
          <a:p>
            <a:pPr algn="just"/>
            <a:endParaRPr lang="fr-FR" altLang="fr-FR" dirty="0">
              <a:latin typeface="Calibri" panose="020F0502020204030204" pitchFamily="34" charset="0"/>
            </a:endParaRPr>
          </a:p>
          <a:p>
            <a:pPr algn="just"/>
            <a:r>
              <a:rPr lang="fr-FR" altLang="fr-FR" dirty="0">
                <a:latin typeface="Calibri" panose="020F0502020204030204" pitchFamily="34" charset="0"/>
              </a:rPr>
              <a:t>Propositions fictionnelles  </a:t>
            </a:r>
            <a:r>
              <a:rPr lang="fr-FR" altLang="fr-FR" dirty="0" smtClean="0">
                <a:latin typeface="Calibri" panose="020F0502020204030204" pitchFamily="34" charset="0"/>
              </a:rPr>
              <a:t>(tout est possible, tout est permis!) mises </a:t>
            </a:r>
            <a:r>
              <a:rPr lang="fr-FR" altLang="fr-FR" dirty="0">
                <a:latin typeface="Calibri" panose="020F0502020204030204" pitchFamily="34" charset="0"/>
              </a:rPr>
              <a:t>à l’épreuve  de « maquettes </a:t>
            </a:r>
            <a:r>
              <a:rPr lang="fr-FR" altLang="fr-FR" dirty="0" smtClean="0">
                <a:latin typeface="Calibri" panose="020F0502020204030204" pitchFamily="34" charset="0"/>
              </a:rPr>
              <a:t>» (MOF)</a:t>
            </a:r>
          </a:p>
          <a:p>
            <a:pPr algn="just"/>
            <a:r>
              <a:rPr lang="fr-FR" altLang="fr-FR" dirty="0" smtClean="0">
                <a:latin typeface="Calibri" panose="020F0502020204030204" pitchFamily="34" charset="0"/>
              </a:rPr>
              <a:t>En articulation avec les acteurs locaux</a:t>
            </a:r>
            <a:endParaRPr lang="fr-FR" altLang="fr-FR" dirty="0">
              <a:latin typeface="Calibri" panose="020F0502020204030204" pitchFamily="34" charset="0"/>
            </a:endParaRPr>
          </a:p>
          <a:p>
            <a:endParaRPr lang="fr-FR" dirty="0"/>
          </a:p>
        </p:txBody>
      </p:sp>
      <p:pic>
        <p:nvPicPr>
          <p:cNvPr id="4" name="Image 3"/>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219587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10650" cy="1325563"/>
          </a:xfrm>
        </p:spPr>
        <p:txBody>
          <a:bodyPr/>
          <a:lstStyle/>
          <a:p>
            <a:r>
              <a:rPr lang="fr-FR" dirty="0" smtClean="0">
                <a:solidFill>
                  <a:schemeClr val="accent1"/>
                </a:solidFill>
              </a:rPr>
              <a:t>Chantier A : </a:t>
            </a:r>
            <a:r>
              <a:rPr lang="fr-FR" dirty="0" smtClean="0">
                <a:solidFill>
                  <a:schemeClr val="accent1"/>
                </a:solidFill>
              </a:rPr>
              <a:t>qu’est-ce qu’on partage dans l’habitat partagé?</a:t>
            </a:r>
            <a:endParaRPr lang="fr-FR" dirty="0">
              <a:solidFill>
                <a:schemeClr val="accent1"/>
              </a:solidFill>
            </a:endParaRPr>
          </a:p>
        </p:txBody>
      </p:sp>
      <p:sp>
        <p:nvSpPr>
          <p:cNvPr id="3" name="Espace réservé du contenu 2"/>
          <p:cNvSpPr>
            <a:spLocks noGrp="1"/>
          </p:cNvSpPr>
          <p:nvPr>
            <p:ph idx="1"/>
          </p:nvPr>
        </p:nvSpPr>
        <p:spPr/>
        <p:txBody>
          <a:bodyPr/>
          <a:lstStyle/>
          <a:p>
            <a:pPr marL="0" indent="0">
              <a:buNone/>
            </a:pPr>
            <a:r>
              <a:rPr lang="fr-FR" altLang="fr-FR" dirty="0">
                <a:ea typeface="ＭＳ Ｐゴシック" panose="020B0600070205080204" pitchFamily="34" charset="-128"/>
              </a:rPr>
              <a:t>Soutenir entraide et convivialité par l’habitat partagé</a:t>
            </a:r>
            <a:endParaRPr lang="fr-FR" dirty="0" smtClean="0"/>
          </a:p>
          <a:p>
            <a:r>
              <a:rPr lang="fr-FR" dirty="0" smtClean="0"/>
              <a:t>Organisation d’une journée-forum le 24 juin 2019 à Toulouse :</a:t>
            </a:r>
          </a:p>
          <a:p>
            <a:r>
              <a:rPr lang="fr-FR" dirty="0" smtClean="0"/>
              <a:t>« Habiter demain : par, pour, avec les seniors »</a:t>
            </a:r>
          </a:p>
          <a:p>
            <a:r>
              <a:rPr lang="fr-FR" dirty="0" smtClean="0"/>
              <a:t>Tables-rondes, ateliers, expositions les différents de l’habitat partagé, participatif</a:t>
            </a:r>
            <a:endParaRPr lang="fr-FR" dirty="0"/>
          </a:p>
        </p:txBody>
      </p:sp>
      <p:pic>
        <p:nvPicPr>
          <p:cNvPr id="4" name="Image 3"/>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1823142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Chantier B et C : une imbrication étroite</a:t>
            </a:r>
            <a:endParaRPr lang="fr-FR" dirty="0">
              <a:solidFill>
                <a:schemeClr val="accent1"/>
              </a:solidFill>
            </a:endParaRPr>
          </a:p>
        </p:txBody>
      </p:sp>
      <p:sp>
        <p:nvSpPr>
          <p:cNvPr id="4" name="Espace réservé du texte 3"/>
          <p:cNvSpPr>
            <a:spLocks noGrp="1"/>
          </p:cNvSpPr>
          <p:nvPr>
            <p:ph type="body" idx="1"/>
          </p:nvPr>
        </p:nvSpPr>
        <p:spPr>
          <a:xfrm>
            <a:off x="6097588" y="1990726"/>
            <a:ext cx="5157787" cy="823912"/>
          </a:xfrm>
          <a:ln>
            <a:solidFill>
              <a:schemeClr val="accent1"/>
            </a:solidFill>
          </a:ln>
        </p:spPr>
        <p:txBody>
          <a:bodyPr/>
          <a:lstStyle/>
          <a:p>
            <a:r>
              <a:rPr lang="fr-FR" dirty="0" smtClean="0"/>
              <a:t>Chantier </a:t>
            </a:r>
            <a:r>
              <a:rPr lang="fr-FR" dirty="0" smtClean="0"/>
              <a:t>B : qu’est-ce qu’on fait ensemble dans son quartier?</a:t>
            </a:r>
            <a:endParaRPr lang="fr-FR" dirty="0"/>
          </a:p>
        </p:txBody>
      </p:sp>
      <p:sp>
        <p:nvSpPr>
          <p:cNvPr id="5" name="Espace réservé du contenu 4"/>
          <p:cNvSpPr>
            <a:spLocks noGrp="1"/>
          </p:cNvSpPr>
          <p:nvPr>
            <p:ph sz="half" idx="2"/>
          </p:nvPr>
        </p:nvSpPr>
        <p:spPr>
          <a:xfrm>
            <a:off x="6097588" y="2819400"/>
            <a:ext cx="5157787" cy="3684588"/>
          </a:xfrm>
          <a:ln>
            <a:solidFill>
              <a:schemeClr val="accent1"/>
            </a:solidFill>
          </a:ln>
        </p:spPr>
        <p:txBody>
          <a:bodyPr>
            <a:normAutofit fontScale="85000" lnSpcReduction="10000"/>
          </a:bodyPr>
          <a:lstStyle/>
          <a:p>
            <a:r>
              <a:rPr lang="fr-FR" dirty="0" smtClean="0"/>
              <a:t>3 quartiers d’investigation</a:t>
            </a:r>
          </a:p>
          <a:p>
            <a:r>
              <a:rPr lang="fr-FR" dirty="0" smtClean="0"/>
              <a:t>Les Mazades et Marengo à </a:t>
            </a:r>
            <a:r>
              <a:rPr lang="fr-FR" dirty="0" err="1" smtClean="0"/>
              <a:t>toulouse</a:t>
            </a:r>
            <a:endParaRPr lang="fr-FR" dirty="0" smtClean="0"/>
          </a:p>
          <a:p>
            <a:r>
              <a:rPr lang="fr-FR" dirty="0" smtClean="0"/>
              <a:t>La Cité Rose à Ramonville</a:t>
            </a:r>
          </a:p>
          <a:p>
            <a:r>
              <a:rPr lang="fr-FR" dirty="0" smtClean="0"/>
              <a:t>Diagnostics en marchant et rencontres avec habitants et acteurs du quartier</a:t>
            </a:r>
          </a:p>
          <a:p>
            <a:r>
              <a:rPr lang="fr-FR" dirty="0" smtClean="0"/>
              <a:t>But : identifier de potentiels « petits lieux » à investir ou créer un réseau de lieux à l’échelle du quartier (tiers lieux intergénérationnels)</a:t>
            </a:r>
            <a:endParaRPr lang="fr-FR" dirty="0"/>
          </a:p>
        </p:txBody>
      </p:sp>
      <p:pic>
        <p:nvPicPr>
          <p:cNvPr id="8" name="Espace réservé du contenu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61702" y="1690688"/>
            <a:ext cx="4787299" cy="4787299"/>
          </a:xfrm>
        </p:spPr>
      </p:pic>
      <p:pic>
        <p:nvPicPr>
          <p:cNvPr id="3" name="Image 2"/>
          <p:cNvPicPr>
            <a:picLocks noChangeAspect="1"/>
          </p:cNvPicPr>
          <p:nvPr/>
        </p:nvPicPr>
        <p:blipFill>
          <a:blip r:embed="rId3"/>
          <a:stretch>
            <a:fillRect/>
          </a:stretch>
        </p:blipFill>
        <p:spPr>
          <a:xfrm>
            <a:off x="10058215" y="0"/>
            <a:ext cx="2133785" cy="1853345"/>
          </a:xfrm>
          <a:prstGeom prst="rect">
            <a:avLst/>
          </a:prstGeom>
        </p:spPr>
      </p:pic>
    </p:spTree>
    <p:extLst>
      <p:ext uri="{BB962C8B-B14F-4D97-AF65-F5344CB8AC3E}">
        <p14:creationId xmlns:p14="http://schemas.microsoft.com/office/powerpoint/2010/main" val="3904493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Chantier B et C : une imbrication étroite</a:t>
            </a:r>
            <a:endParaRPr lang="fr-FR" dirty="0"/>
          </a:p>
        </p:txBody>
      </p:sp>
      <p:sp>
        <p:nvSpPr>
          <p:cNvPr id="4" name="Espace réservé du texte 3"/>
          <p:cNvSpPr>
            <a:spLocks noGrp="1"/>
          </p:cNvSpPr>
          <p:nvPr>
            <p:ph idx="1"/>
          </p:nvPr>
        </p:nvSpPr>
        <p:spPr>
          <a:ln>
            <a:solidFill>
              <a:srgbClr val="4A7EBB"/>
            </a:solidFill>
          </a:ln>
        </p:spPr>
        <p:txBody>
          <a:bodyPr/>
          <a:lstStyle/>
          <a:p>
            <a:r>
              <a:rPr lang="fr-FR" dirty="0" smtClean="0"/>
              <a:t>Chantier </a:t>
            </a:r>
            <a:r>
              <a:rPr lang="fr-FR" dirty="0" smtClean="0"/>
              <a:t>C : qu’est-ce qu’on fait ensemble pour s’entraider?</a:t>
            </a:r>
          </a:p>
          <a:p>
            <a:pPr algn="just"/>
            <a:r>
              <a:rPr lang="fr-FR" dirty="0" smtClean="0">
                <a:ea typeface="ＭＳ Ｐゴシック" panose="020B0600070205080204" pitchFamily="34" charset="-128"/>
              </a:rPr>
              <a:t>Une plateforme numérique (liées à des lieux)  : « </a:t>
            </a:r>
            <a:r>
              <a:rPr lang="fr-FR" dirty="0" err="1" smtClean="0">
                <a:ea typeface="ＭＳ Ｐゴシック" panose="020B0600070205080204" pitchFamily="34" charset="-128"/>
              </a:rPr>
              <a:t>SynÂgir</a:t>
            </a:r>
            <a:r>
              <a:rPr lang="fr-FR" dirty="0" smtClean="0">
                <a:ea typeface="ＭＳ Ｐゴシック" panose="020B0600070205080204" pitchFamily="34" charset="-128"/>
              </a:rPr>
              <a:t> »</a:t>
            </a:r>
          </a:p>
          <a:p>
            <a:pPr algn="just"/>
            <a:r>
              <a:rPr lang="fr-FR" dirty="0" smtClean="0">
                <a:ea typeface="ＭＳ Ｐゴシック" panose="020B0600070205080204" pitchFamily="34" charset="-128"/>
              </a:rPr>
              <a:t>pour </a:t>
            </a:r>
            <a:r>
              <a:rPr lang="fr-FR" altLang="fr-FR" dirty="0" smtClean="0">
                <a:ea typeface="ＭＳ Ｐゴシック" panose="020B0600070205080204" pitchFamily="34" charset="-128"/>
              </a:rPr>
              <a:t>favoriser </a:t>
            </a:r>
            <a:r>
              <a:rPr lang="fr-FR" altLang="fr-FR" dirty="0">
                <a:ea typeface="ＭＳ Ｐゴシック" panose="020B0600070205080204" pitchFamily="34" charset="-128"/>
              </a:rPr>
              <a:t>l’entraide  en améliorant visibilité et harmonisation de l’action des collectifs impliqués</a:t>
            </a:r>
            <a:r>
              <a:rPr lang="fr-FR" altLang="fr-FR" dirty="0" smtClean="0">
                <a:ea typeface="ＭＳ Ｐゴシック" panose="020B0600070205080204" pitchFamily="34" charset="-128"/>
              </a:rPr>
              <a:t>.</a:t>
            </a:r>
          </a:p>
          <a:p>
            <a:pPr algn="just"/>
            <a:r>
              <a:rPr lang="fr-FR" altLang="fr-FR" dirty="0" smtClean="0">
                <a:ea typeface="ＭＳ Ｐゴシック" panose="020B0600070205080204" pitchFamily="34" charset="-128"/>
              </a:rPr>
              <a:t>Et un « guichet unique social senior » pour favoriser la recherche d’informations</a:t>
            </a:r>
            <a:endParaRPr lang="fr-FR" altLang="fr-FR" dirty="0">
              <a:ea typeface="ＭＳ Ｐゴシック" panose="020B0600070205080204" pitchFamily="34" charset="-128"/>
            </a:endParaRPr>
          </a:p>
          <a:p>
            <a:endParaRPr lang="fr-FR" dirty="0" smtClean="0"/>
          </a:p>
          <a:p>
            <a:r>
              <a:rPr lang="fr-FR" dirty="0" smtClean="0"/>
              <a:t>+ une charte fondée sur le don-contre-don</a:t>
            </a:r>
            <a:endParaRPr lang="fr-FR" dirty="0"/>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2462900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chemeClr val="accent1"/>
                </a:solidFill>
              </a:rPr>
              <a:t>Conclusion : </a:t>
            </a:r>
            <a:r>
              <a:rPr lang="fr-FR" sz="4400" b="1" dirty="0">
                <a:solidFill>
                  <a:schemeClr val="accent1"/>
                </a:solidFill>
              </a:rPr>
              <a:t>Innovation sociale et </a:t>
            </a:r>
            <a:r>
              <a:rPr lang="fr-FR" sz="4400" b="1" dirty="0" err="1">
                <a:solidFill>
                  <a:schemeClr val="accent1"/>
                </a:solidFill>
              </a:rPr>
              <a:t>co</a:t>
            </a:r>
            <a:r>
              <a:rPr lang="fr-FR" sz="4400" b="1" dirty="0">
                <a:solidFill>
                  <a:schemeClr val="accent1"/>
                </a:solidFill>
              </a:rPr>
              <a:t>-construction des territoires du vieillissement</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367413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390525" y="1853345"/>
            <a:ext cx="10963275" cy="4728430"/>
          </a:xfrm>
          <a:ln>
            <a:solidFill>
              <a:schemeClr val="accent1">
                <a:shade val="50000"/>
              </a:schemeClr>
            </a:solidFill>
          </a:ln>
        </p:spPr>
        <p:txBody>
          <a:bodyPr>
            <a:normAutofit fontScale="85000" lnSpcReduction="20000"/>
          </a:bodyPr>
          <a:lstStyle/>
          <a:p>
            <a:pPr algn="just"/>
            <a:r>
              <a:rPr lang="fr-FR" dirty="0" smtClean="0"/>
              <a:t>Intérêt du programme indépendamment des résultats ou dispositifs</a:t>
            </a:r>
          </a:p>
          <a:p>
            <a:pPr algn="just"/>
            <a:r>
              <a:rPr lang="fr-FR" dirty="0" smtClean="0"/>
              <a:t>Une dynamique d’innovation sociale : répondre à des besoins mal ou non satisfaits par les pouvoirs publics et/ou le marché au profit des </a:t>
            </a:r>
            <a:r>
              <a:rPr lang="fr-FR" dirty="0" err="1" smtClean="0"/>
              <a:t>citoyen-nes</a:t>
            </a:r>
            <a:r>
              <a:rPr lang="fr-FR" dirty="0" smtClean="0"/>
              <a:t>, </a:t>
            </a:r>
            <a:r>
              <a:rPr lang="fr-FR" dirty="0" err="1" smtClean="0"/>
              <a:t>habitant-es</a:t>
            </a:r>
            <a:r>
              <a:rPr lang="fr-FR" dirty="0" smtClean="0"/>
              <a:t>, </a:t>
            </a:r>
            <a:r>
              <a:rPr lang="fr-FR" dirty="0" err="1" smtClean="0"/>
              <a:t>aîné-es</a:t>
            </a:r>
            <a:r>
              <a:rPr lang="fr-FR" dirty="0" smtClean="0"/>
              <a:t>…</a:t>
            </a:r>
          </a:p>
          <a:p>
            <a:pPr algn="just"/>
            <a:r>
              <a:rPr lang="fr-FR" dirty="0" smtClean="0"/>
              <a:t>Co-construire un territoire (local, micro-local) qui fait sens pour un collectif qui projette son vieillissement dans « son » quartier, dans « sa » ville (Di Méo, espace vécu) et maintenir des liens de sociabilité (espace social)</a:t>
            </a:r>
          </a:p>
          <a:p>
            <a:pPr marL="0" indent="0" algn="just">
              <a:buNone/>
            </a:pPr>
            <a:r>
              <a:rPr lang="fr-FR" dirty="0" smtClean="0"/>
              <a:t>chose entendue : « </a:t>
            </a:r>
            <a:r>
              <a:rPr lang="fr-FR" dirty="0" err="1" smtClean="0"/>
              <a:t>Borderouge</a:t>
            </a:r>
            <a:r>
              <a:rPr lang="fr-FR" dirty="0" smtClean="0"/>
              <a:t>, c’est pas un quartier pour vieillir! » (Andrée)</a:t>
            </a:r>
          </a:p>
          <a:p>
            <a:pPr algn="just"/>
            <a:r>
              <a:rPr lang="fr-FR" dirty="0" smtClean="0"/>
              <a:t>Approche ascendante : la référence au développement territorial (</a:t>
            </a:r>
            <a:r>
              <a:rPr lang="fr-FR" dirty="0" err="1" smtClean="0"/>
              <a:t>silver</a:t>
            </a:r>
            <a:r>
              <a:rPr lang="fr-FR" dirty="0" smtClean="0"/>
              <a:t> éco) s’efface au profit d’une logique d’entraide, de don-contredon, d’inclusion sociale au bénéfice de tous (pas seulement les </a:t>
            </a:r>
            <a:r>
              <a:rPr lang="fr-FR" dirty="0" err="1" smtClean="0"/>
              <a:t>aîné-es</a:t>
            </a:r>
            <a:r>
              <a:rPr lang="fr-FR" dirty="0" smtClean="0"/>
              <a:t>)</a:t>
            </a:r>
          </a:p>
          <a:p>
            <a:pPr algn="just"/>
            <a:r>
              <a:rPr lang="fr-FR" dirty="0" smtClean="0"/>
              <a:t>Un contexte local favorable pour concrétiser les chantiers (une autre étape?): Région Occitanie très dynamique en terme d’ESS et d’innovation sociale</a:t>
            </a:r>
          </a:p>
          <a:p>
            <a:pPr algn="just"/>
            <a:r>
              <a:rPr lang="fr-FR" dirty="0" smtClean="0">
                <a:solidFill>
                  <a:schemeClr val="accent1">
                    <a:lumMod val="40000"/>
                    <a:lumOff val="60000"/>
                  </a:schemeClr>
                </a:solidFill>
              </a:rPr>
              <a:t>Mais ça c’est une autre histoire…</a:t>
            </a:r>
          </a:p>
          <a:p>
            <a:pPr marL="0" indent="0">
              <a:buNone/>
            </a:pPr>
            <a:endParaRPr lang="fr-FR" dirty="0" smtClean="0"/>
          </a:p>
          <a:p>
            <a:endParaRPr lang="fr-FR" dirty="0"/>
          </a:p>
        </p:txBody>
      </p:sp>
      <p:pic>
        <p:nvPicPr>
          <p:cNvPr id="10" name="Image 9"/>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309311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ctr">
              <a:buNone/>
            </a:pPr>
            <a:endParaRPr lang="fr-FR" dirty="0" smtClean="0"/>
          </a:p>
          <a:p>
            <a:pPr marL="0" indent="0" algn="ctr">
              <a:buNone/>
            </a:pPr>
            <a:endParaRPr lang="fr-FR" dirty="0"/>
          </a:p>
          <a:p>
            <a:pPr marL="0" indent="0" algn="ctr">
              <a:buNone/>
            </a:pPr>
            <a:r>
              <a:rPr lang="fr-FR" sz="4000" dirty="0" smtClean="0"/>
              <a:t>MERCI DE VOTRE ATTENTION!</a:t>
            </a:r>
            <a:endParaRPr lang="fr-FR" sz="4000" dirty="0"/>
          </a:p>
        </p:txBody>
      </p:sp>
    </p:spTree>
    <p:extLst>
      <p:ext uri="{BB962C8B-B14F-4D97-AF65-F5344CB8AC3E}">
        <p14:creationId xmlns:p14="http://schemas.microsoft.com/office/powerpoint/2010/main" val="4111140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a:solidFill>
                  <a:schemeClr val="accent1"/>
                </a:solidFill>
              </a:rPr>
              <a:t>Contexte(s)</a:t>
            </a:r>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942841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82050" cy="1325563"/>
          </a:xfrm>
        </p:spPr>
        <p:txBody>
          <a:bodyPr/>
          <a:lstStyle/>
          <a:p>
            <a:r>
              <a:rPr lang="fr-FR" dirty="0">
                <a:solidFill>
                  <a:schemeClr val="accent1"/>
                </a:solidFill>
              </a:rPr>
              <a:t>Contexte socio-économique</a:t>
            </a:r>
            <a:r>
              <a:rPr lang="fr-FR" dirty="0"/>
              <a:t/>
            </a:r>
            <a:br>
              <a:rPr lang="fr-FR" dirty="0"/>
            </a:br>
            <a:endParaRPr lang="fr-FR" dirty="0"/>
          </a:p>
        </p:txBody>
      </p:sp>
      <p:sp>
        <p:nvSpPr>
          <p:cNvPr id="4" name="Espace réservé du contenu 3"/>
          <p:cNvSpPr>
            <a:spLocks noGrp="1"/>
          </p:cNvSpPr>
          <p:nvPr>
            <p:ph idx="1"/>
          </p:nvPr>
        </p:nvSpPr>
        <p:spPr>
          <a:xfrm>
            <a:off x="838200" y="2055813"/>
            <a:ext cx="10515600" cy="4121150"/>
          </a:xfrm>
          <a:ln>
            <a:solidFill>
              <a:schemeClr val="accent1"/>
            </a:solidFill>
          </a:ln>
        </p:spPr>
        <p:txBody>
          <a:bodyPr>
            <a:normAutofit fontScale="92500" lnSpcReduction="10000"/>
          </a:bodyPr>
          <a:lstStyle/>
          <a:p>
            <a:r>
              <a:rPr lang="fr-FR" dirty="0" smtClean="0"/>
              <a:t>plus d’1/3 </a:t>
            </a:r>
            <a:r>
              <a:rPr lang="fr-FR" dirty="0"/>
              <a:t>des </a:t>
            </a:r>
            <a:r>
              <a:rPr lang="fr-FR" dirty="0" err="1"/>
              <a:t>Français-es</a:t>
            </a:r>
            <a:r>
              <a:rPr lang="fr-FR" dirty="0"/>
              <a:t> </a:t>
            </a:r>
            <a:r>
              <a:rPr lang="fr-FR" dirty="0" smtClean="0"/>
              <a:t>aura plus </a:t>
            </a:r>
            <a:r>
              <a:rPr lang="fr-FR" dirty="0"/>
              <a:t>de 60 ans à l’horizon 2060</a:t>
            </a:r>
            <a:endParaRPr lang="fr-FR" dirty="0" smtClean="0"/>
          </a:p>
          <a:p>
            <a:r>
              <a:rPr lang="fr-FR" dirty="0" smtClean="0"/>
              <a:t>2013  : « </a:t>
            </a:r>
            <a:r>
              <a:rPr lang="fr-FR" dirty="0" err="1"/>
              <a:t>Silver</a:t>
            </a:r>
            <a:r>
              <a:rPr lang="fr-FR" dirty="0"/>
              <a:t> économie » (sic) </a:t>
            </a:r>
            <a:r>
              <a:rPr lang="fr-FR" dirty="0" smtClean="0"/>
              <a:t>(</a:t>
            </a:r>
            <a:r>
              <a:rPr lang="fr-FR" dirty="0"/>
              <a:t>Commissariat général à </a:t>
            </a:r>
            <a:r>
              <a:rPr lang="fr-FR" dirty="0" smtClean="0"/>
              <a:t>la stratégie </a:t>
            </a:r>
            <a:r>
              <a:rPr lang="fr-FR" dirty="0"/>
              <a:t>et à la prospective, 2013) </a:t>
            </a:r>
            <a:endParaRPr lang="fr-FR" dirty="0" smtClean="0"/>
          </a:p>
          <a:p>
            <a:pPr marL="0" indent="0">
              <a:buNone/>
            </a:pPr>
            <a:endParaRPr lang="fr-FR" dirty="0" smtClean="0"/>
          </a:p>
          <a:p>
            <a:pPr marL="0" indent="0">
              <a:buNone/>
            </a:pPr>
            <a:r>
              <a:rPr lang="fr-FR" dirty="0" smtClean="0"/>
              <a:t>Pour désigner </a:t>
            </a:r>
            <a:r>
              <a:rPr lang="fr-FR" dirty="0"/>
              <a:t>et accompagner la structuration d’un </a:t>
            </a:r>
            <a:r>
              <a:rPr lang="fr-FR" dirty="0" smtClean="0"/>
              <a:t>marché du </a:t>
            </a:r>
            <a:r>
              <a:rPr lang="fr-FR" dirty="0"/>
              <a:t>vieillissement, opportunément fondé à soutenir le développement d’une filière </a:t>
            </a:r>
            <a:r>
              <a:rPr lang="fr-FR" dirty="0" err="1" smtClean="0"/>
              <a:t>gérontotechnologique</a:t>
            </a:r>
            <a:r>
              <a:rPr lang="fr-FR" dirty="0"/>
              <a:t> </a:t>
            </a:r>
            <a:r>
              <a:rPr lang="fr-FR" dirty="0" smtClean="0"/>
              <a:t>en </a:t>
            </a:r>
            <a:r>
              <a:rPr lang="fr-FR" dirty="0"/>
              <a:t>France. </a:t>
            </a:r>
            <a:endParaRPr lang="fr-FR" dirty="0" smtClean="0"/>
          </a:p>
          <a:p>
            <a:pPr marL="0" indent="0">
              <a:buNone/>
            </a:pPr>
            <a:endParaRPr lang="fr-FR" dirty="0" smtClean="0"/>
          </a:p>
          <a:p>
            <a:pPr marL="0" indent="0">
              <a:buNone/>
            </a:pPr>
            <a:r>
              <a:rPr lang="fr-FR" dirty="0" smtClean="0"/>
              <a:t>émergence </a:t>
            </a:r>
            <a:r>
              <a:rPr lang="fr-FR" dirty="0"/>
              <a:t>et le soutien à des filières territoriales innovantes au sein de « </a:t>
            </a:r>
            <a:r>
              <a:rPr lang="fr-FR" dirty="0" err="1"/>
              <a:t>Silver</a:t>
            </a:r>
            <a:r>
              <a:rPr lang="fr-FR" dirty="0"/>
              <a:t> régions ».</a:t>
            </a:r>
            <a:endParaRPr lang="fr-FR" dirty="0"/>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58435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idx="1"/>
          </p:nvPr>
        </p:nvSpPr>
        <p:spPr>
          <a:xfrm>
            <a:off x="838200" y="2055813"/>
            <a:ext cx="10515600" cy="4411662"/>
          </a:xfrm>
          <a:ln>
            <a:solidFill>
              <a:schemeClr val="accent1"/>
            </a:solidFill>
          </a:ln>
        </p:spPr>
        <p:txBody>
          <a:bodyPr>
            <a:normAutofit/>
          </a:bodyPr>
          <a:lstStyle/>
          <a:p>
            <a:r>
              <a:rPr lang="fr-FR" dirty="0" smtClean="0"/>
              <a:t>→ émergence </a:t>
            </a:r>
            <a:r>
              <a:rPr lang="fr-FR" dirty="0"/>
              <a:t>d’un type particulier de Tiers Lieux (Oldenburg, 1989) :</a:t>
            </a:r>
          </a:p>
          <a:p>
            <a:pPr algn="just">
              <a:buFont typeface="Wingdings" panose="05000000000000000000" pitchFamily="2" charset="2"/>
              <a:buChar char="Ø"/>
            </a:pPr>
            <a:r>
              <a:rPr lang="fr-FR" sz="2400" dirty="0" smtClean="0"/>
              <a:t>Livings </a:t>
            </a:r>
            <a:r>
              <a:rPr lang="fr-FR" sz="2400" dirty="0" err="1"/>
              <a:t>Labs</a:t>
            </a:r>
            <a:r>
              <a:rPr lang="fr-FR" sz="2400" dirty="0"/>
              <a:t> en Santé-Autonomie (LLSA), aux formes et modalités diverses, (Picard </a:t>
            </a:r>
            <a:r>
              <a:rPr lang="fr-FR" sz="2400" dirty="0" smtClean="0"/>
              <a:t>et </a:t>
            </a:r>
            <a:r>
              <a:rPr lang="fr-FR" sz="2400" dirty="0" err="1" smtClean="0"/>
              <a:t>Poilpot</a:t>
            </a:r>
            <a:r>
              <a:rPr lang="fr-FR" sz="2400" dirty="0"/>
              <a:t>, 2011, ; Dubé et al. 2014), </a:t>
            </a:r>
            <a:endParaRPr lang="fr-FR" sz="2400" dirty="0" smtClean="0"/>
          </a:p>
          <a:p>
            <a:pPr algn="just">
              <a:buFont typeface="Wingdings" panose="05000000000000000000" pitchFamily="2" charset="2"/>
              <a:buChar char="Ø"/>
            </a:pPr>
            <a:r>
              <a:rPr lang="fr-FR" sz="2400" dirty="0" smtClean="0"/>
              <a:t>largement </a:t>
            </a:r>
            <a:r>
              <a:rPr lang="fr-FR" sz="2400" dirty="0"/>
              <a:t>soutenus par les pouvoirs </a:t>
            </a:r>
            <a:r>
              <a:rPr lang="fr-FR" sz="2400" dirty="0" smtClean="0"/>
              <a:t>publics</a:t>
            </a:r>
          </a:p>
          <a:p>
            <a:pPr algn="just">
              <a:buFont typeface="Wingdings" panose="05000000000000000000" pitchFamily="2" charset="2"/>
              <a:buChar char="Ø"/>
            </a:pPr>
            <a:r>
              <a:rPr lang="fr-FR" sz="2400" dirty="0" smtClean="0"/>
              <a:t>Portage parfois </a:t>
            </a:r>
            <a:r>
              <a:rPr lang="fr-FR" sz="2400" dirty="0"/>
              <a:t>assuré par les collectivités </a:t>
            </a:r>
            <a:r>
              <a:rPr lang="fr-FR" sz="2400" dirty="0" smtClean="0"/>
              <a:t>territoriales</a:t>
            </a:r>
          </a:p>
          <a:p>
            <a:pPr algn="just">
              <a:buFont typeface="Wingdings" panose="05000000000000000000" pitchFamily="2" charset="2"/>
              <a:buChar char="Ø"/>
            </a:pPr>
            <a:r>
              <a:rPr lang="fr-FR" sz="2400" dirty="0" smtClean="0"/>
              <a:t>objectif </a:t>
            </a:r>
            <a:r>
              <a:rPr lang="fr-FR" sz="2400" dirty="0"/>
              <a:t>est la plupart du </a:t>
            </a:r>
            <a:r>
              <a:rPr lang="fr-FR" sz="2400" dirty="0" smtClean="0"/>
              <a:t>temps de </a:t>
            </a:r>
            <a:r>
              <a:rPr lang="fr-FR" sz="2400" dirty="0"/>
              <a:t>permettre « </a:t>
            </a:r>
            <a:r>
              <a:rPr lang="fr-FR" sz="2400" i="1" dirty="0"/>
              <a:t>un test en « grandeur nature » de services, outils et usages nouveaux sur </a:t>
            </a:r>
            <a:r>
              <a:rPr lang="fr-FR" sz="2400" i="1" dirty="0" smtClean="0"/>
              <a:t>des panels </a:t>
            </a:r>
            <a:r>
              <a:rPr lang="fr-FR" sz="2400" i="1" dirty="0"/>
              <a:t>d’utilisateurs » </a:t>
            </a:r>
            <a:r>
              <a:rPr lang="fr-FR" sz="2400" dirty="0"/>
              <a:t>(Pecqueur, </a:t>
            </a:r>
            <a:r>
              <a:rPr lang="fr-FR" sz="2400" dirty="0" smtClean="0"/>
              <a:t>2012)</a:t>
            </a:r>
          </a:p>
          <a:p>
            <a:pPr algn="just">
              <a:buFont typeface="Wingdings" panose="05000000000000000000" pitchFamily="2" charset="2"/>
              <a:buChar char="Ø"/>
            </a:pPr>
            <a:r>
              <a:rPr lang="fr-FR" sz="2400" dirty="0" smtClean="0"/>
              <a:t>débat </a:t>
            </a:r>
            <a:r>
              <a:rPr lang="fr-FR" sz="2400" dirty="0"/>
              <a:t>sur l’acceptabilité sociale </a:t>
            </a:r>
            <a:r>
              <a:rPr lang="fr-FR" sz="2400" dirty="0" smtClean="0"/>
              <a:t>des innovations technologiques et </a:t>
            </a:r>
            <a:r>
              <a:rPr lang="fr-FR" sz="2400" dirty="0"/>
              <a:t>les méthodologies de « conception centrée utilisateurs ».</a:t>
            </a:r>
            <a:endParaRPr lang="fr-FR" sz="2400" dirty="0"/>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151924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19100" y="1825625"/>
            <a:ext cx="5600700" cy="4351338"/>
          </a:xfrm>
          <a:ln>
            <a:solidFill>
              <a:schemeClr val="accent1"/>
            </a:solidFill>
          </a:ln>
        </p:spPr>
        <p:txBody>
          <a:bodyPr>
            <a:normAutofit/>
          </a:bodyPr>
          <a:lstStyle/>
          <a:p>
            <a:r>
              <a:rPr lang="fr-FR" dirty="0" smtClean="0"/>
              <a:t>Les LLSA fédèrent dans certains </a:t>
            </a:r>
            <a:r>
              <a:rPr lang="fr-FR" dirty="0"/>
              <a:t>cas une dynamique d’innovation au service du développement des territoires </a:t>
            </a:r>
            <a:endParaRPr lang="fr-FR" dirty="0" smtClean="0"/>
          </a:p>
          <a:p>
            <a:r>
              <a:rPr lang="fr-FR" dirty="0" smtClean="0"/>
              <a:t>Par exemple </a:t>
            </a:r>
            <a:r>
              <a:rPr lang="fr-FR" dirty="0"/>
              <a:t>les dynamiques engendrées par </a:t>
            </a:r>
            <a:r>
              <a:rPr lang="fr-FR" dirty="0" err="1"/>
              <a:t>Autonom’Lab</a:t>
            </a:r>
            <a:r>
              <a:rPr lang="fr-FR" dirty="0"/>
              <a:t> dans le Limousin </a:t>
            </a:r>
            <a:endParaRPr lang="fr-FR" dirty="0"/>
          </a:p>
          <a:p>
            <a:pPr algn="just"/>
            <a:r>
              <a:rPr lang="fr-FR" dirty="0" smtClean="0"/>
              <a:t>l’expérience</a:t>
            </a:r>
            <a:r>
              <a:rPr lang="fr-FR" dirty="0"/>
              <a:t> </a:t>
            </a:r>
            <a:r>
              <a:rPr lang="fr-FR" dirty="0" smtClean="0"/>
              <a:t>d’</a:t>
            </a:r>
            <a:r>
              <a:rPr lang="fr-FR" dirty="0" err="1" smtClean="0"/>
              <a:t>Humanicité</a:t>
            </a:r>
            <a:r>
              <a:rPr lang="fr-FR" dirty="0" smtClean="0"/>
              <a:t> </a:t>
            </a:r>
            <a:r>
              <a:rPr lang="fr-FR" dirty="0"/>
              <a:t>auprès des habitants de la Métropole </a:t>
            </a:r>
            <a:r>
              <a:rPr lang="fr-FR" dirty="0" smtClean="0"/>
              <a:t>lilloise.</a:t>
            </a:r>
            <a:endParaRPr lang="fr-FR" dirty="0"/>
          </a:p>
        </p:txBody>
      </p:sp>
      <p:pic>
        <p:nvPicPr>
          <p:cNvPr id="7" name="Espace réservé du contenu 6"/>
          <p:cNvPicPr>
            <a:picLocks noGrp="1" noChangeAspect="1"/>
          </p:cNvPicPr>
          <p:nvPr>
            <p:ph sz="half" idx="2"/>
          </p:nvPr>
        </p:nvPicPr>
        <p:blipFill>
          <a:blip r:embed="rId2"/>
          <a:stretch>
            <a:fillRect/>
          </a:stretch>
        </p:blipFill>
        <p:spPr>
          <a:xfrm>
            <a:off x="6349048" y="2378441"/>
            <a:ext cx="3784907" cy="2063492"/>
          </a:xfrm>
          <a:prstGeom prst="rect">
            <a:avLst/>
          </a:prstGeom>
        </p:spPr>
      </p:pic>
      <p:pic>
        <p:nvPicPr>
          <p:cNvPr id="3" name="Image 2"/>
          <p:cNvPicPr>
            <a:picLocks noChangeAspect="1"/>
          </p:cNvPicPr>
          <p:nvPr/>
        </p:nvPicPr>
        <p:blipFill>
          <a:blip r:embed="rId3"/>
          <a:stretch>
            <a:fillRect/>
          </a:stretch>
        </p:blipFill>
        <p:spPr>
          <a:xfrm>
            <a:off x="10058215" y="0"/>
            <a:ext cx="2133785" cy="1853345"/>
          </a:xfrm>
          <a:prstGeom prst="rect">
            <a:avLst/>
          </a:prstGeom>
        </p:spPr>
      </p:pic>
      <p:pic>
        <p:nvPicPr>
          <p:cNvPr id="9" name="Image 8"/>
          <p:cNvPicPr>
            <a:picLocks noChangeAspect="1"/>
          </p:cNvPicPr>
          <p:nvPr/>
        </p:nvPicPr>
        <p:blipFill>
          <a:blip r:embed="rId4"/>
          <a:stretch>
            <a:fillRect/>
          </a:stretch>
        </p:blipFill>
        <p:spPr>
          <a:xfrm>
            <a:off x="5917263" y="4174140"/>
            <a:ext cx="4566605" cy="2212552"/>
          </a:xfrm>
          <a:prstGeom prst="rect">
            <a:avLst/>
          </a:prstGeom>
        </p:spPr>
      </p:pic>
      <p:pic>
        <p:nvPicPr>
          <p:cNvPr id="10" name="Image 9"/>
          <p:cNvPicPr>
            <a:picLocks noChangeAspect="1"/>
          </p:cNvPicPr>
          <p:nvPr/>
        </p:nvPicPr>
        <p:blipFill>
          <a:blip r:embed="rId5"/>
          <a:stretch>
            <a:fillRect/>
          </a:stretch>
        </p:blipFill>
        <p:spPr>
          <a:xfrm>
            <a:off x="9692142" y="3111473"/>
            <a:ext cx="2694666" cy="1225402"/>
          </a:xfrm>
          <a:prstGeom prst="rect">
            <a:avLst/>
          </a:prstGeom>
        </p:spPr>
      </p:pic>
      <p:pic>
        <p:nvPicPr>
          <p:cNvPr id="11" name="Image 10"/>
          <p:cNvPicPr>
            <a:picLocks noChangeAspect="1"/>
          </p:cNvPicPr>
          <p:nvPr/>
        </p:nvPicPr>
        <p:blipFill>
          <a:blip r:embed="rId6"/>
          <a:stretch>
            <a:fillRect/>
          </a:stretch>
        </p:blipFill>
        <p:spPr>
          <a:xfrm>
            <a:off x="10381331" y="5175358"/>
            <a:ext cx="1810669" cy="1682642"/>
          </a:xfrm>
          <a:prstGeom prst="rect">
            <a:avLst/>
          </a:prstGeom>
        </p:spPr>
      </p:pic>
    </p:spTree>
    <p:extLst>
      <p:ext uri="{BB962C8B-B14F-4D97-AF65-F5344CB8AC3E}">
        <p14:creationId xmlns:p14="http://schemas.microsoft.com/office/powerpoint/2010/main" val="372290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924925" cy="1325563"/>
          </a:xfrm>
        </p:spPr>
        <p:txBody>
          <a:bodyPr/>
          <a:lstStyle/>
          <a:p>
            <a:r>
              <a:rPr lang="fr-FR" dirty="0" smtClean="0">
                <a:solidFill>
                  <a:schemeClr val="accent1"/>
                </a:solidFill>
              </a:rPr>
              <a:t>du national au local</a:t>
            </a:r>
            <a:endParaRPr lang="fr-FR" dirty="0">
              <a:solidFill>
                <a:schemeClr val="accent1"/>
              </a:solidFill>
            </a:endParaRPr>
          </a:p>
        </p:txBody>
      </p:sp>
      <p:sp>
        <p:nvSpPr>
          <p:cNvPr id="4" name="Espace réservé du contenu 3"/>
          <p:cNvSpPr>
            <a:spLocks noGrp="1"/>
          </p:cNvSpPr>
          <p:nvPr>
            <p:ph sz="half" idx="1"/>
          </p:nvPr>
        </p:nvSpPr>
        <p:spPr>
          <a:xfrm>
            <a:off x="209550" y="2055813"/>
            <a:ext cx="5715000" cy="4121150"/>
          </a:xfrm>
          <a:ln>
            <a:solidFill>
              <a:schemeClr val="accent1">
                <a:shade val="50000"/>
              </a:schemeClr>
            </a:solidFill>
          </a:ln>
        </p:spPr>
        <p:txBody>
          <a:bodyPr>
            <a:normAutofit fontScale="85000" lnSpcReduction="20000"/>
          </a:bodyPr>
          <a:lstStyle/>
          <a:p>
            <a:endParaRPr lang="fr-FR" dirty="0" smtClean="0"/>
          </a:p>
          <a:p>
            <a:r>
              <a:rPr lang="fr-FR" dirty="0" smtClean="0"/>
              <a:t>La </a:t>
            </a:r>
            <a:r>
              <a:rPr lang="fr-FR" dirty="0"/>
              <a:t>loi relative à l’adaptation de la société au vieillissement, </a:t>
            </a:r>
            <a:r>
              <a:rPr lang="fr-FR" dirty="0" smtClean="0"/>
              <a:t>adoptée en 2015 et entrée </a:t>
            </a:r>
            <a:r>
              <a:rPr lang="fr-FR" dirty="0"/>
              <a:t>en vigueur au 1er </a:t>
            </a:r>
            <a:r>
              <a:rPr lang="fr-FR" dirty="0" smtClean="0"/>
              <a:t>janvier 2016 </a:t>
            </a:r>
          </a:p>
          <a:p>
            <a:r>
              <a:rPr lang="fr-FR" dirty="0" smtClean="0"/>
              <a:t>« </a:t>
            </a:r>
            <a:r>
              <a:rPr lang="fr-FR" dirty="0"/>
              <a:t>a pour objectif d’anticiper les conséquences du vieillissement de la population </a:t>
            </a:r>
            <a:r>
              <a:rPr lang="fr-FR" dirty="0" smtClean="0"/>
              <a:t>et d’inscrire </a:t>
            </a:r>
            <a:r>
              <a:rPr lang="fr-FR" dirty="0"/>
              <a:t>cette période de vie dans un parcours répondant le plus possible aux attentes </a:t>
            </a:r>
            <a:r>
              <a:rPr lang="fr-FR" dirty="0" smtClean="0"/>
              <a:t>des personnes </a:t>
            </a:r>
            <a:r>
              <a:rPr lang="fr-FR" dirty="0"/>
              <a:t>en matière de logement, de transports, de vie sociale et </a:t>
            </a:r>
            <a:r>
              <a:rPr lang="fr-FR" dirty="0" smtClean="0"/>
              <a:t>citoyenne, d'accompagnement</a:t>
            </a:r>
            <a:r>
              <a:rPr lang="fr-FR" dirty="0"/>
              <a:t>. ». </a:t>
            </a:r>
            <a:endParaRPr lang="fr-FR" dirty="0" smtClean="0"/>
          </a:p>
          <a:p>
            <a:r>
              <a:rPr lang="fr-FR" dirty="0" smtClean="0"/>
              <a:t>Elle </a:t>
            </a:r>
            <a:r>
              <a:rPr lang="fr-FR" dirty="0"/>
              <a:t>pose la question du </a:t>
            </a:r>
            <a:r>
              <a:rPr lang="fr-FR" b="1" dirty="0">
                <a:solidFill>
                  <a:schemeClr val="accent1"/>
                </a:solidFill>
              </a:rPr>
              <a:t>« bien vieillir ».</a:t>
            </a:r>
            <a:endParaRPr lang="fr-FR" b="1" dirty="0">
              <a:solidFill>
                <a:schemeClr val="accent1"/>
              </a:solidFill>
            </a:endParaRPr>
          </a:p>
        </p:txBody>
      </p:sp>
      <p:sp>
        <p:nvSpPr>
          <p:cNvPr id="5" name="Espace réservé du contenu 4"/>
          <p:cNvSpPr>
            <a:spLocks noGrp="1"/>
          </p:cNvSpPr>
          <p:nvPr>
            <p:ph sz="half" idx="2"/>
          </p:nvPr>
        </p:nvSpPr>
        <p:spPr>
          <a:xfrm>
            <a:off x="6172200" y="2055813"/>
            <a:ext cx="5657850" cy="4121150"/>
          </a:xfrm>
          <a:ln>
            <a:solidFill>
              <a:schemeClr val="accent1">
                <a:shade val="50000"/>
              </a:schemeClr>
            </a:solidFill>
          </a:ln>
        </p:spPr>
        <p:txBody>
          <a:bodyPr>
            <a:normAutofit fontScale="85000" lnSpcReduction="20000"/>
          </a:bodyPr>
          <a:lstStyle/>
          <a:p>
            <a:r>
              <a:rPr lang="fr-FR" dirty="0"/>
              <a:t>Toulouse Métropole </a:t>
            </a:r>
            <a:r>
              <a:rPr lang="fr-FR" dirty="0" smtClean="0"/>
              <a:t> : </a:t>
            </a:r>
          </a:p>
          <a:p>
            <a:r>
              <a:rPr lang="fr-FR" dirty="0" smtClean="0"/>
              <a:t>démarche de labellisation </a:t>
            </a:r>
            <a:r>
              <a:rPr lang="fr-FR" dirty="0"/>
              <a:t>OMS : « Ville Amie des </a:t>
            </a:r>
            <a:r>
              <a:rPr lang="fr-FR" dirty="0" err="1"/>
              <a:t>aîné-es</a:t>
            </a:r>
            <a:r>
              <a:rPr lang="fr-FR" dirty="0"/>
              <a:t> </a:t>
            </a:r>
            <a:r>
              <a:rPr lang="fr-FR" dirty="0" smtClean="0"/>
              <a:t>»</a:t>
            </a:r>
          </a:p>
          <a:p>
            <a:r>
              <a:rPr lang="fr-FR" dirty="0" smtClean="0"/>
              <a:t>(Seniors et ville </a:t>
            </a:r>
            <a:r>
              <a:rPr lang="fr-FR" dirty="0"/>
              <a:t>de demain, rapport d’Audit 2015) et rendre compte des préoccupations centrales </a:t>
            </a:r>
            <a:r>
              <a:rPr lang="fr-FR" dirty="0" smtClean="0"/>
              <a:t>des « </a:t>
            </a:r>
            <a:r>
              <a:rPr lang="fr-FR" dirty="0"/>
              <a:t>seniors » ayant pris part à cette dynamique autour de diverses thématiques, </a:t>
            </a:r>
            <a:endParaRPr lang="fr-FR" dirty="0" smtClean="0"/>
          </a:p>
          <a:p>
            <a:pPr algn="just"/>
            <a:r>
              <a:rPr lang="fr-FR" dirty="0" smtClean="0"/>
              <a:t>notamment sur les </a:t>
            </a:r>
            <a:r>
              <a:rPr lang="fr-FR" dirty="0">
                <a:solidFill>
                  <a:schemeClr val="accent1"/>
                </a:solidFill>
              </a:rPr>
              <a:t>modalités du « vivre ensemble », la convivialité (ses espaces, ses médiations) au cours </a:t>
            </a:r>
            <a:r>
              <a:rPr lang="fr-FR" dirty="0" smtClean="0">
                <a:solidFill>
                  <a:schemeClr val="accent1"/>
                </a:solidFill>
              </a:rPr>
              <a:t>du parcours </a:t>
            </a:r>
            <a:r>
              <a:rPr lang="fr-FR" dirty="0">
                <a:solidFill>
                  <a:schemeClr val="accent1"/>
                </a:solidFill>
              </a:rPr>
              <a:t>de vieillissement.</a:t>
            </a:r>
            <a:endParaRPr lang="fr-FR" dirty="0">
              <a:solidFill>
                <a:schemeClr val="accent1"/>
              </a:solidFill>
            </a:endParaRPr>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
        <p:nvSpPr>
          <p:cNvPr id="7" name="Flèche courbée vers le bas 6"/>
          <p:cNvSpPr/>
          <p:nvPr/>
        </p:nvSpPr>
        <p:spPr>
          <a:xfrm>
            <a:off x="5314950" y="1690688"/>
            <a:ext cx="1790700" cy="365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903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endParaRPr lang="fr-FR"/>
          </a:p>
        </p:txBody>
      </p:sp>
      <p:sp>
        <p:nvSpPr>
          <p:cNvPr id="4" name="Espace réservé du contenu 3"/>
          <p:cNvSpPr>
            <a:spLocks noGrp="1"/>
          </p:cNvSpPr>
          <p:nvPr>
            <p:ph idx="1"/>
          </p:nvPr>
        </p:nvSpPr>
        <p:spPr>
          <a:ln>
            <a:solidFill>
              <a:schemeClr val="accent1">
                <a:shade val="50000"/>
              </a:schemeClr>
            </a:solidFill>
          </a:ln>
        </p:spPr>
        <p:txBody>
          <a:bodyPr>
            <a:normAutofit lnSpcReduction="10000"/>
          </a:bodyPr>
          <a:lstStyle/>
          <a:p>
            <a:endParaRPr lang="fr-FR" dirty="0" smtClean="0"/>
          </a:p>
          <a:p>
            <a:r>
              <a:rPr lang="fr-FR" dirty="0"/>
              <a:t>écho à un ensemble de thèmes récurrents dans </a:t>
            </a:r>
            <a:r>
              <a:rPr lang="fr-FR" dirty="0" smtClean="0"/>
              <a:t>la construction </a:t>
            </a:r>
            <a:r>
              <a:rPr lang="fr-FR" dirty="0"/>
              <a:t>des problèmes publics de la vieillesse </a:t>
            </a:r>
            <a:r>
              <a:rPr lang="fr-FR" dirty="0" smtClean="0"/>
              <a:t>et qui alimentent de nombreux travaux de recherches : </a:t>
            </a:r>
          </a:p>
          <a:p>
            <a:r>
              <a:rPr lang="fr-FR" dirty="0" smtClean="0"/>
              <a:t>l’inclusion </a:t>
            </a:r>
            <a:r>
              <a:rPr lang="fr-FR" dirty="0"/>
              <a:t>sociale (thèmes de </a:t>
            </a:r>
            <a:r>
              <a:rPr lang="fr-FR" dirty="0" smtClean="0"/>
              <a:t>l’isolement et </a:t>
            </a:r>
            <a:r>
              <a:rPr lang="fr-FR" dirty="0"/>
              <a:t>de l’érosion des réseaux sociaux, des rapports intergénérationnels) </a:t>
            </a:r>
            <a:endParaRPr lang="fr-FR" dirty="0" smtClean="0"/>
          </a:p>
          <a:p>
            <a:r>
              <a:rPr lang="fr-FR" dirty="0" smtClean="0"/>
              <a:t>ou </a:t>
            </a:r>
            <a:r>
              <a:rPr lang="fr-FR" dirty="0"/>
              <a:t>celui du soutien </a:t>
            </a:r>
            <a:r>
              <a:rPr lang="fr-FR" dirty="0" smtClean="0"/>
              <a:t>des  personnes </a:t>
            </a:r>
            <a:r>
              <a:rPr lang="fr-FR" dirty="0"/>
              <a:t>âgées dans les politiques du </a:t>
            </a:r>
            <a:r>
              <a:rPr lang="fr-FR" i="1" dirty="0"/>
              <a:t>care</a:t>
            </a:r>
            <a:r>
              <a:rPr lang="fr-FR" dirty="0"/>
              <a:t>; (participation de l’entourage, aidants, entraide </a:t>
            </a:r>
            <a:r>
              <a:rPr lang="fr-FR" dirty="0" smtClean="0"/>
              <a:t>et « </a:t>
            </a:r>
            <a:r>
              <a:rPr lang="fr-FR" dirty="0"/>
              <a:t>self-help », etc</a:t>
            </a:r>
            <a:r>
              <a:rPr lang="fr-FR" dirty="0" smtClean="0"/>
              <a:t>.).</a:t>
            </a:r>
          </a:p>
          <a:p>
            <a:r>
              <a:rPr lang="fr-FR" dirty="0" smtClean="0"/>
              <a:t>Ou encore celle du maintien à domicile ou de l’adaptation des modes d’habiter</a:t>
            </a:r>
            <a:endParaRPr lang="fr-FR" dirty="0"/>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1889907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endParaRPr lang="fr-FR"/>
          </a:p>
        </p:txBody>
      </p:sp>
      <p:sp>
        <p:nvSpPr>
          <p:cNvPr id="4" name="Espace réservé du contenu 3"/>
          <p:cNvSpPr>
            <a:spLocks noGrp="1"/>
          </p:cNvSpPr>
          <p:nvPr>
            <p:ph idx="1"/>
          </p:nvPr>
        </p:nvSpPr>
        <p:spPr>
          <a:ln>
            <a:solidFill>
              <a:schemeClr val="accent1">
                <a:shade val="50000"/>
              </a:schemeClr>
            </a:solidFill>
          </a:ln>
        </p:spPr>
        <p:txBody>
          <a:bodyPr>
            <a:normAutofit fontScale="92500" lnSpcReduction="20000"/>
          </a:bodyPr>
          <a:lstStyle/>
          <a:p>
            <a:endParaRPr lang="fr-FR" dirty="0" smtClean="0"/>
          </a:p>
          <a:p>
            <a:r>
              <a:rPr lang="fr-FR" dirty="0"/>
              <a:t>S’adapter aux vieillissements - c’est-à-dire à la multiplicité des formes et des parcours liés </a:t>
            </a:r>
            <a:r>
              <a:rPr lang="fr-FR" dirty="0" smtClean="0"/>
              <a:t>à l’avancée </a:t>
            </a:r>
            <a:r>
              <a:rPr lang="fr-FR" dirty="0"/>
              <a:t>en âge de la population mais également aux inégalités sociales, </a:t>
            </a:r>
            <a:r>
              <a:rPr lang="fr-FR" dirty="0" smtClean="0"/>
              <a:t>économiques, territoriales </a:t>
            </a:r>
            <a:r>
              <a:rPr lang="fr-FR" dirty="0"/>
              <a:t>qui peuvent en découler- </a:t>
            </a:r>
            <a:endParaRPr lang="fr-FR" dirty="0" smtClean="0"/>
          </a:p>
          <a:p>
            <a:pPr algn="just"/>
            <a:r>
              <a:rPr lang="fr-FR" dirty="0" smtClean="0"/>
              <a:t>suppose</a:t>
            </a:r>
            <a:r>
              <a:rPr lang="fr-FR" dirty="0"/>
              <a:t>, donc de </a:t>
            </a:r>
            <a:r>
              <a:rPr lang="fr-FR" b="1" dirty="0">
                <a:solidFill>
                  <a:schemeClr val="accent1"/>
                </a:solidFill>
              </a:rPr>
              <a:t>trouver de nouvelles réponses qui </a:t>
            </a:r>
            <a:r>
              <a:rPr lang="fr-FR" b="1" dirty="0" smtClean="0">
                <a:solidFill>
                  <a:schemeClr val="accent1"/>
                </a:solidFill>
              </a:rPr>
              <a:t>ne sont </a:t>
            </a:r>
            <a:r>
              <a:rPr lang="fr-FR" b="1" dirty="0">
                <a:solidFill>
                  <a:schemeClr val="accent1"/>
                </a:solidFill>
              </a:rPr>
              <a:t>pas forcément satisfaites par le marché ou les politiques publiques, mais par des </a:t>
            </a:r>
            <a:r>
              <a:rPr lang="fr-FR" b="1" dirty="0" smtClean="0">
                <a:solidFill>
                  <a:schemeClr val="accent1"/>
                </a:solidFill>
              </a:rPr>
              <a:t>démarches relevant </a:t>
            </a:r>
            <a:r>
              <a:rPr lang="fr-FR" b="1" dirty="0">
                <a:solidFill>
                  <a:schemeClr val="accent1"/>
                </a:solidFill>
              </a:rPr>
              <a:t>de qu’il est convenu d’appeler l’innovation sociale </a:t>
            </a:r>
            <a:r>
              <a:rPr lang="fr-FR" dirty="0"/>
              <a:t>(Klein et Harrison (</a:t>
            </a:r>
            <a:r>
              <a:rPr lang="fr-FR" dirty="0" err="1"/>
              <a:t>dir</a:t>
            </a:r>
            <a:r>
              <a:rPr lang="fr-FR" dirty="0"/>
              <a:t>.), 2006 </a:t>
            </a:r>
            <a:r>
              <a:rPr lang="fr-FR" dirty="0" smtClean="0"/>
              <a:t>; Bellemare </a:t>
            </a:r>
            <a:r>
              <a:rPr lang="fr-FR" dirty="0"/>
              <a:t>et Klein (</a:t>
            </a:r>
            <a:r>
              <a:rPr lang="fr-FR" dirty="0" err="1"/>
              <a:t>dir</a:t>
            </a:r>
            <a:r>
              <a:rPr lang="fr-FR" dirty="0"/>
              <a:t>.), 2011 ; </a:t>
            </a:r>
            <a:r>
              <a:rPr lang="fr-FR" dirty="0" err="1"/>
              <a:t>Richez-Battesti</a:t>
            </a:r>
            <a:r>
              <a:rPr lang="fr-FR" dirty="0"/>
              <a:t> et al., 2012) </a:t>
            </a:r>
            <a:endParaRPr lang="fr-FR" dirty="0" smtClean="0"/>
          </a:p>
          <a:p>
            <a:r>
              <a:rPr lang="fr-FR" dirty="0" smtClean="0"/>
              <a:t>portées </a:t>
            </a:r>
            <a:r>
              <a:rPr lang="fr-FR" dirty="0"/>
              <a:t>par un certain </a:t>
            </a:r>
            <a:r>
              <a:rPr lang="fr-FR" dirty="0" smtClean="0"/>
              <a:t>nombre d’acteurs/opérateurs </a:t>
            </a:r>
            <a:r>
              <a:rPr lang="fr-FR" dirty="0"/>
              <a:t>relevant ou non du champ de l’Economie Sociale ou Solidaire</a:t>
            </a:r>
            <a:r>
              <a:rPr lang="fr-FR" dirty="0" smtClean="0"/>
              <a:t>.</a:t>
            </a:r>
          </a:p>
          <a:p>
            <a:r>
              <a:rPr lang="fr-FR" b="1" dirty="0" smtClean="0">
                <a:solidFill>
                  <a:schemeClr val="accent1"/>
                </a:solidFill>
              </a:rPr>
              <a:t>Le(s) territoire(s)  : espaces de lutte contre ces inégalités</a:t>
            </a:r>
            <a:endParaRPr lang="fr-FR" b="1" dirty="0">
              <a:solidFill>
                <a:schemeClr val="accent1"/>
              </a:solidFill>
            </a:endParaRPr>
          </a:p>
        </p:txBody>
      </p:sp>
      <p:pic>
        <p:nvPicPr>
          <p:cNvPr id="3" name="Image 2"/>
          <p:cNvPicPr>
            <a:picLocks noChangeAspect="1"/>
          </p:cNvPicPr>
          <p:nvPr/>
        </p:nvPicPr>
        <p:blipFill>
          <a:blip r:embed="rId2"/>
          <a:stretch>
            <a:fillRect/>
          </a:stretch>
        </p:blipFill>
        <p:spPr>
          <a:xfrm>
            <a:off x="10058215" y="0"/>
            <a:ext cx="2133785" cy="1853345"/>
          </a:xfrm>
          <a:prstGeom prst="rect">
            <a:avLst/>
          </a:prstGeom>
        </p:spPr>
      </p:pic>
    </p:spTree>
    <p:extLst>
      <p:ext uri="{BB962C8B-B14F-4D97-AF65-F5344CB8AC3E}">
        <p14:creationId xmlns:p14="http://schemas.microsoft.com/office/powerpoint/2010/main" val="606300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1628</Words>
  <Application>Microsoft Office PowerPoint</Application>
  <PresentationFormat>Grand écran</PresentationFormat>
  <Paragraphs>133</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ＭＳ Ｐゴシック</vt:lpstr>
      <vt:lpstr>Arial</vt:lpstr>
      <vt:lpstr>Calibri</vt:lpstr>
      <vt:lpstr>Calibri Light</vt:lpstr>
      <vt:lpstr>Times New Roman</vt:lpstr>
      <vt:lpstr>Wingdings</vt:lpstr>
      <vt:lpstr>Thème Office</vt:lpstr>
      <vt:lpstr>« Innovation sociale et territoires face aux enjeux du vieillissement : l’expérience du programme ÂGIR (Âge, innovation sociale et réflexivité) »</vt:lpstr>
      <vt:lpstr>Présentation PowerPoint</vt:lpstr>
      <vt:lpstr>Contexte(s)</vt:lpstr>
      <vt:lpstr>Contexte socio-économique </vt:lpstr>
      <vt:lpstr>Présentation PowerPoint</vt:lpstr>
      <vt:lpstr>Présentation PowerPoint</vt:lpstr>
      <vt:lpstr>du national au local</vt:lpstr>
      <vt:lpstr>Présentation PowerPoint</vt:lpstr>
      <vt:lpstr>Présentation PowerPoint</vt:lpstr>
      <vt:lpstr>Contexte(s)  académiques</vt:lpstr>
      <vt:lpstr>Influences théoriques pour re-penser les innovations au service de l’avancée en âge</vt:lpstr>
      <vt:lpstr>Présentation PowerPoint</vt:lpstr>
      <vt:lpstr>ÂGIR  (Âge, innovation sociale et réflexivité): rapide présentation</vt:lpstr>
      <vt:lpstr>Présentation PowerPoint</vt:lpstr>
      <vt:lpstr>Une recherche-action</vt:lpstr>
      <vt:lpstr>Présentation PowerPoint</vt:lpstr>
      <vt:lpstr>Phase 1 diagnostic</vt:lpstr>
      <vt:lpstr>Présentation PowerPoint</vt:lpstr>
      <vt:lpstr>Phase 2 : Mode projet : les Chantiers</vt:lpstr>
      <vt:lpstr>Présentation PowerPoint</vt:lpstr>
      <vt:lpstr>Chantier A : qu’est-ce qu’on partage dans l’habitat partagé?</vt:lpstr>
      <vt:lpstr>Chantier B et C : une imbrication étroite</vt:lpstr>
      <vt:lpstr>Chantier B et C : une imbrication étroite</vt:lpstr>
      <vt:lpstr>Conclusion : Innovation sociale et co-construction des territoires du vieillissement</vt:lpstr>
      <vt:lpstr>Présentation PowerPoint</vt:lpstr>
      <vt:lpstr>Présentation PowerPoint</vt:lpstr>
    </vt:vector>
  </TitlesOfParts>
  <Company>UT1C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Innovation sociale et territoires face aux enjeux du vieillissement : l’expérience du programme ÂGIR »</dc:title>
  <dc:creator>MARINA CASULA</dc:creator>
  <cp:lastModifiedBy>MARINA CASULA</cp:lastModifiedBy>
  <cp:revision>51</cp:revision>
  <dcterms:created xsi:type="dcterms:W3CDTF">2019-05-22T13:50:44Z</dcterms:created>
  <dcterms:modified xsi:type="dcterms:W3CDTF">2019-05-24T12:47:39Z</dcterms:modified>
</cp:coreProperties>
</file>